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7" r:id="rId1"/>
  </p:sldMasterIdLst>
  <p:notesMasterIdLst>
    <p:notesMasterId r:id="rId50"/>
  </p:notesMasterIdLst>
  <p:sldIdLst>
    <p:sldId id="258" r:id="rId2"/>
    <p:sldId id="278" r:id="rId3"/>
    <p:sldId id="259" r:id="rId4"/>
    <p:sldId id="260" r:id="rId5"/>
    <p:sldId id="261" r:id="rId6"/>
    <p:sldId id="297" r:id="rId7"/>
    <p:sldId id="300" r:id="rId8"/>
    <p:sldId id="262" r:id="rId9"/>
    <p:sldId id="263" r:id="rId10"/>
    <p:sldId id="281" r:id="rId11"/>
    <p:sldId id="280" r:id="rId12"/>
    <p:sldId id="301" r:id="rId13"/>
    <p:sldId id="256" r:id="rId14"/>
    <p:sldId id="282" r:id="rId15"/>
    <p:sldId id="302" r:id="rId16"/>
    <p:sldId id="264" r:id="rId17"/>
    <p:sldId id="303" r:id="rId18"/>
    <p:sldId id="266" r:id="rId19"/>
    <p:sldId id="267" r:id="rId20"/>
    <p:sldId id="307" r:id="rId21"/>
    <p:sldId id="285" r:id="rId22"/>
    <p:sldId id="269" r:id="rId23"/>
    <p:sldId id="270" r:id="rId24"/>
    <p:sldId id="308" r:id="rId25"/>
    <p:sldId id="290" r:id="rId26"/>
    <p:sldId id="283" r:id="rId27"/>
    <p:sldId id="284" r:id="rId28"/>
    <p:sldId id="271" r:id="rId29"/>
    <p:sldId id="291" r:id="rId30"/>
    <p:sldId id="292" r:id="rId31"/>
    <p:sldId id="293" r:id="rId32"/>
    <p:sldId id="289" r:id="rId33"/>
    <p:sldId id="295" r:id="rId34"/>
    <p:sldId id="305" r:id="rId35"/>
    <p:sldId id="298" r:id="rId36"/>
    <p:sldId id="272" r:id="rId37"/>
    <p:sldId id="294" r:id="rId38"/>
    <p:sldId id="287" r:id="rId39"/>
    <p:sldId id="309" r:id="rId40"/>
    <p:sldId id="310" r:id="rId41"/>
    <p:sldId id="299" r:id="rId42"/>
    <p:sldId id="312" r:id="rId43"/>
    <p:sldId id="311" r:id="rId44"/>
    <p:sldId id="304" r:id="rId45"/>
    <p:sldId id="288" r:id="rId46"/>
    <p:sldId id="275" r:id="rId47"/>
    <p:sldId id="276" r:id="rId48"/>
    <p:sldId id="277" r:id="rId49"/>
  </p:sldIdLst>
  <p:sldSz cx="12192000" cy="6858000"/>
  <p:notesSz cx="6858000" cy="9144000"/>
  <p:embeddedFontLst>
    <p:embeddedFont>
      <p:font typeface="Corbel" panose="020B0503020204020204" pitchFamily="34" charset="0"/>
      <p:regular r:id="rId51"/>
      <p:bold r:id="rId52"/>
      <p:italic r:id="rId53"/>
      <p:boldItalic r:id="rId54"/>
    </p:embeddedFont>
    <p:embeddedFont>
      <p:font typeface="Segoe Script" panose="030B0504020000000003" pitchFamily="66" charset="0"/>
      <p:regular r:id="rId55"/>
      <p:bold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1" roundtripDataSignature="AMtx7mgOkFxuqgWpzZ1je26huhOZ+tNY1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61"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155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88441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1055101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2661121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6761144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5961206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3509582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8018093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227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37979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40668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95518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69888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0751792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55315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45580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54000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2212366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3284660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pyrgos.org/en/history-len.html" TargetMode="External"/><Relationship Id="rId2" Type="http://schemas.openxmlformats.org/officeDocument/2006/relationships/hyperlink" Target="https://www.cyprusalive.com/en/village/limassol-pyrgos" TargetMode="External"/><Relationship Id="rId1" Type="http://schemas.openxmlformats.org/officeDocument/2006/relationships/slideLayout" Target="../slideLayouts/slideLayout2.xml"/><Relationship Id="rId4" Type="http://schemas.openxmlformats.org/officeDocument/2006/relationships/hyperlink" Target="https://knews.kathimerini.com.cy/en/news/pyrgos-dig-reveals-industrial-plant-dating-back-to-2350-bc"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Kourion" TargetMode="External"/><Relationship Id="rId2" Type="http://schemas.openxmlformats.org/officeDocument/2006/relationships/hyperlink" Target="https://en.wikipedia.org/wiki/Amathus"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3"/>
        <p:cNvGrpSpPr/>
        <p:nvPr/>
      </p:nvGrpSpPr>
      <p:grpSpPr>
        <a:xfrm>
          <a:off x="0" y="0"/>
          <a:ext cx="0" cy="0"/>
          <a:chOff x="0" y="0"/>
          <a:chExt cx="0" cy="0"/>
        </a:xfrm>
      </p:grpSpPr>
      <p:sp>
        <p:nvSpPr>
          <p:cNvPr id="104" name="Google Shape;104;p3"/>
          <p:cNvSpPr/>
          <p:nvPr/>
        </p:nvSpPr>
        <p:spPr>
          <a:xfrm>
            <a:off x="231140" y="243840"/>
            <a:ext cx="11724640" cy="63779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105" name="Google Shape;105;p3"/>
          <p:cNvSpPr/>
          <p:nvPr/>
        </p:nvSpPr>
        <p:spPr>
          <a:xfrm>
            <a:off x="231140" y="243840"/>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cxnSp>
        <p:nvCxnSpPr>
          <p:cNvPr id="106" name="Google Shape;106;p3"/>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sp>
        <p:nvSpPr>
          <p:cNvPr id="107" name="Google Shape;107;p3"/>
          <p:cNvSpPr/>
          <p:nvPr/>
        </p:nvSpPr>
        <p:spPr>
          <a:xfrm>
            <a:off x="231140" y="243840"/>
            <a:ext cx="11724640" cy="6377939"/>
          </a:xfrm>
          <a:prstGeom prst="rect">
            <a:avLst/>
          </a:prstGeom>
          <a:solidFill>
            <a:srgbClr val="7C891D"/>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pic>
        <p:nvPicPr>
          <p:cNvPr id="108" name="Google Shape;108;p3" descr="Open window"/>
          <p:cNvPicPr preferRelativeResize="0"/>
          <p:nvPr/>
        </p:nvPicPr>
        <p:blipFill rotWithShape="1">
          <a:blip r:embed="rId3" cstate="email">
            <a:alphaModFix amt="60000"/>
            <a:extLst>
              <a:ext uri="{28A0092B-C50C-407E-A947-70E740481C1C}">
                <a14:useLocalDpi xmlns:a14="http://schemas.microsoft.com/office/drawing/2010/main"/>
              </a:ext>
            </a:extLst>
          </a:blip>
          <a:srcRect/>
          <a:stretch/>
        </p:blipFill>
        <p:spPr>
          <a:xfrm>
            <a:off x="20" y="-1"/>
            <a:ext cx="12191980" cy="6858001"/>
          </a:xfrm>
          <a:prstGeom prst="rect">
            <a:avLst/>
          </a:prstGeom>
          <a:noFill/>
          <a:ln>
            <a:noFill/>
          </a:ln>
        </p:spPr>
      </p:pic>
      <p:cxnSp>
        <p:nvCxnSpPr>
          <p:cNvPr id="109" name="Google Shape;109;p3"/>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sp>
        <p:nvSpPr>
          <p:cNvPr id="110" name="Google Shape;110;p3"/>
          <p:cNvSpPr/>
          <p:nvPr/>
        </p:nvSpPr>
        <p:spPr>
          <a:xfrm>
            <a:off x="228600" y="246888"/>
            <a:ext cx="11724640" cy="6377939"/>
          </a:xfrm>
          <a:prstGeom prst="rect">
            <a:avLst/>
          </a:prstGeom>
          <a:no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111" name="Google Shape;111;p3"/>
          <p:cNvSpPr txBox="1">
            <a:spLocks noGrp="1"/>
          </p:cNvSpPr>
          <p:nvPr>
            <p:ph type="title"/>
          </p:nvPr>
        </p:nvSpPr>
        <p:spPr>
          <a:xfrm>
            <a:off x="1109980" y="882376"/>
            <a:ext cx="9966960" cy="292608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FFFFFF"/>
              </a:buClr>
              <a:buSzPts val="7200"/>
              <a:buFont typeface="Corbel"/>
              <a:buNone/>
            </a:pPr>
            <a:r>
              <a:rPr lang="en-US" sz="7200" b="1" cap="none" dirty="0">
                <a:solidFill>
                  <a:srgbClr val="FFFFFF"/>
                </a:solidFill>
                <a:latin typeface="Calibri" panose="020F0502020204030204" pitchFamily="34" charset="0"/>
                <a:cs typeface="Calibri" panose="020F0502020204030204" pitchFamily="34" charset="0"/>
              </a:rPr>
              <a:t>OUR COUNTRY</a:t>
            </a:r>
            <a:endParaRPr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7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6FBF02-7964-5BA4-4851-3503D9A453B8}"/>
              </a:ext>
            </a:extLst>
          </p:cNvPr>
          <p:cNvSpPr>
            <a:spLocks noGrp="1"/>
          </p:cNvSpPr>
          <p:nvPr>
            <p:ph type="title"/>
          </p:nvPr>
        </p:nvSpPr>
        <p:spPr/>
        <p:txBody>
          <a:bodyPr/>
          <a:lstStyle/>
          <a:p>
            <a:pPr algn="ctr"/>
            <a:r>
              <a:rPr lang="en-US" b="1" dirty="0">
                <a:latin typeface="Calibri" panose="020F0502020204030204" pitchFamily="34" charset="0"/>
                <a:cs typeface="Calibri" panose="020F0502020204030204" pitchFamily="34" charset="0"/>
              </a:rPr>
              <a:t>The village of </a:t>
            </a:r>
            <a:r>
              <a:rPr lang="en-US" b="1" dirty="0" err="1">
                <a:latin typeface="Calibri" panose="020F0502020204030204" pitchFamily="34" charset="0"/>
                <a:cs typeface="Calibri" panose="020F0502020204030204" pitchFamily="34" charset="0"/>
              </a:rPr>
              <a:t>Pyrgos</a:t>
            </a:r>
            <a:endParaRPr lang="en-US" b="1"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1924F27-199E-7F78-0A5C-FD3B6F6F8563}"/>
              </a:ext>
            </a:extLst>
          </p:cNvPr>
          <p:cNvSpPr>
            <a:spLocks noGrp="1"/>
          </p:cNvSpPr>
          <p:nvPr>
            <p:ph idx="1"/>
          </p:nvPr>
        </p:nvSpPr>
        <p:spPr>
          <a:xfrm>
            <a:off x="800100" y="1657350"/>
            <a:ext cx="10215771" cy="4438650"/>
          </a:xfrm>
        </p:spPr>
        <p:txBody>
          <a:bodyPr>
            <a:normAutofit/>
          </a:bodyPr>
          <a:lstStyle/>
          <a:p>
            <a:pPr marL="137160" indent="0" algn="just">
              <a:buNone/>
            </a:pPr>
            <a:r>
              <a:rPr kumimoji="0" lang="en-US" altLang="en-US" sz="3200" b="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Pyrgos</a:t>
            </a:r>
            <a:r>
              <a:rPr kumimoji="0" lang="en-US" alt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is located approximately 15km east of the city of Limassol, in a valley crossed by small streams. </a:t>
            </a:r>
          </a:p>
          <a:p>
            <a:pPr marL="137160" indent="0" algn="just">
              <a:buNone/>
            </a:pPr>
            <a:r>
              <a:rPr kumimoji="0" lang="en-US" altLang="en-US" sz="32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One of them was utilized by a metallurgical workshop, for the processing of copper, as early as the second half of the third millennium BC. and which is presented as the most ancient testimony of the kind so far known in the world. </a:t>
            </a:r>
          </a:p>
          <a:p>
            <a:endParaRPr lang="en-US" dirty="0"/>
          </a:p>
        </p:txBody>
      </p:sp>
    </p:spTree>
    <p:extLst>
      <p:ext uri="{BB962C8B-B14F-4D97-AF65-F5344CB8AC3E}">
        <p14:creationId xmlns:p14="http://schemas.microsoft.com/office/powerpoint/2010/main" val="1689925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950BEB-3F82-DA14-D08E-C3983CC13250}"/>
              </a:ext>
            </a:extLst>
          </p:cNvPr>
          <p:cNvSpPr>
            <a:spLocks noGrp="1"/>
          </p:cNvSpPr>
          <p:nvPr>
            <p:ph type="title"/>
          </p:nvPr>
        </p:nvSpPr>
        <p:spPr>
          <a:xfrm>
            <a:off x="1009650" y="358140"/>
            <a:ext cx="10789920" cy="1356360"/>
          </a:xfrm>
        </p:spPr>
        <p:txBody>
          <a:bodyPr>
            <a:normAutofit/>
          </a:bodyPr>
          <a:lstStyle/>
          <a:p>
            <a:pPr algn="ctr"/>
            <a:r>
              <a:rPr lang="en-US" b="1" dirty="0" err="1">
                <a:latin typeface="Calibri" panose="020F0502020204030204" pitchFamily="34" charset="0"/>
                <a:cs typeface="Calibri" panose="020F0502020204030204" pitchFamily="34" charset="0"/>
              </a:rPr>
              <a:t>Pyrgos</a:t>
            </a:r>
            <a:r>
              <a:rPr lang="en-US" b="1" dirty="0">
                <a:latin typeface="Calibri" panose="020F0502020204030204" pitchFamily="34" charset="0"/>
                <a:cs typeface="Calibri" panose="020F0502020204030204" pitchFamily="34" charset="0"/>
              </a:rPr>
              <a:t>, known as “Aroma village”</a:t>
            </a:r>
          </a:p>
        </p:txBody>
      </p:sp>
      <p:sp>
        <p:nvSpPr>
          <p:cNvPr id="8" name="Text Placeholder 7">
            <a:extLst>
              <a:ext uri="{FF2B5EF4-FFF2-40B4-BE49-F238E27FC236}">
                <a16:creationId xmlns:a16="http://schemas.microsoft.com/office/drawing/2014/main" id="{5217C240-8951-D6EA-3CA9-F6FF2677C766}"/>
              </a:ext>
            </a:extLst>
          </p:cNvPr>
          <p:cNvSpPr>
            <a:spLocks noGrp="1"/>
          </p:cNvSpPr>
          <p:nvPr>
            <p:ph idx="1"/>
          </p:nvPr>
        </p:nvSpPr>
        <p:spPr>
          <a:xfrm>
            <a:off x="1249680" y="2457450"/>
            <a:ext cx="10942320" cy="4541520"/>
          </a:xfrm>
        </p:spPr>
        <p:txBody>
          <a:bodyPr>
            <a:normAutofit fontScale="62500" lnSpcReduction="20000"/>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4500" dirty="0">
                <a:solidFill>
                  <a:srgbClr val="1F1F1F"/>
                </a:solidFill>
                <a:latin typeface="Calibri" panose="020F0502020204030204" pitchFamily="34" charset="0"/>
                <a:cs typeface="Calibri" panose="020F0502020204030204" pitchFamily="34" charset="0"/>
              </a:rPr>
              <a:t>A team of Italian archaeologists excavating in Cyprus  believe they have discovered the oldest perfumery in the world. It is located in the area of ​​the village of </a:t>
            </a:r>
            <a:r>
              <a:rPr lang="en-US" altLang="en-US" sz="4500" dirty="0" err="1">
                <a:solidFill>
                  <a:srgbClr val="1F1F1F"/>
                </a:solidFill>
                <a:latin typeface="Calibri" panose="020F0502020204030204" pitchFamily="34" charset="0"/>
                <a:cs typeface="Calibri" panose="020F0502020204030204" pitchFamily="34" charset="0"/>
              </a:rPr>
              <a:t>Pyrgos</a:t>
            </a:r>
            <a:r>
              <a:rPr lang="en-US" altLang="en-US" sz="4500" dirty="0">
                <a:solidFill>
                  <a:srgbClr val="1F1F1F"/>
                </a:solidFill>
                <a:latin typeface="Calibri" panose="020F0502020204030204" pitchFamily="34" charset="0"/>
                <a:cs typeface="Calibri" panose="020F0502020204030204" pitchFamily="34" charset="0"/>
              </a:rPr>
              <a:t> in  Limassol in the location of </a:t>
            </a:r>
            <a:r>
              <a:rPr lang="en-US" altLang="en-US" sz="4500" dirty="0" err="1">
                <a:solidFill>
                  <a:srgbClr val="1F1F1F"/>
                </a:solidFill>
                <a:latin typeface="Calibri" panose="020F0502020204030204" pitchFamily="34" charset="0"/>
                <a:cs typeface="Calibri" panose="020F0502020204030204" pitchFamily="34" charset="0"/>
              </a:rPr>
              <a:t>Mavrorahi</a:t>
            </a:r>
            <a:r>
              <a:rPr lang="en-US" altLang="en-US" sz="4500" dirty="0">
                <a:solidFill>
                  <a:srgbClr val="1F1F1F"/>
                </a:solidFill>
                <a:latin typeface="Calibri" panose="020F0502020204030204" pitchFamily="34" charset="0"/>
                <a:cs typeface="Calibri" panose="020F0502020204030204" pitchFamily="34" charset="0"/>
              </a:rPr>
              <a:t>.</a:t>
            </a:r>
            <a:r>
              <a:rPr lang="en-US" altLang="en-US" sz="4500" dirty="0">
                <a:solidFill>
                  <a:schemeClr val="tx1"/>
                </a:solidFill>
                <a:latin typeface="Calibri" panose="020F0502020204030204" pitchFamily="34" charset="0"/>
                <a:cs typeface="Calibri" panose="020F0502020204030204" pitchFamily="34" charset="0"/>
              </a:rPr>
              <a:t> </a:t>
            </a:r>
            <a:r>
              <a:rPr kumimoji="0" lang="en-US" altLang="en-US" sz="4500" b="0" i="0" u="none" strike="noStrike" cap="none" normalizeH="0" baseline="0" dirty="0">
                <a:ln>
                  <a:noFill/>
                </a:ln>
                <a:solidFill>
                  <a:srgbClr val="1F1F1F"/>
                </a:solidFill>
                <a:effectLst/>
                <a:latin typeface="Calibri" panose="020F0502020204030204" pitchFamily="34" charset="0"/>
                <a:cs typeface="Calibri" panose="020F0502020204030204" pitchFamily="34" charset="0"/>
              </a:rPr>
              <a:t>Chronologically, the factory facilities belong between the early and middle Bronze Age, specifically around 2000 BC. about. Two complete stills have been found among 90 clay objects. Their discovery predates the distillation technique by 2600 years.</a:t>
            </a:r>
            <a:r>
              <a:rPr kumimoji="0" lang="en-US" altLang="en-US" sz="45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4500" b="0" i="0" u="none" strike="noStrike" cap="none" normalizeH="0" baseline="0" dirty="0">
                <a:ln>
                  <a:noFill/>
                </a:ln>
                <a:solidFill>
                  <a:srgbClr val="1F1F1F"/>
                </a:solidFill>
                <a:effectLst/>
                <a:latin typeface="Calibri" panose="020F0502020204030204" pitchFamily="34" charset="0"/>
                <a:cs typeface="Calibri" panose="020F0502020204030204" pitchFamily="34" charset="0"/>
              </a:rPr>
              <a:t>According to the excavators, the 4000-year-old perfumery had its sought-after products throughout the Eastern Mediterranean.</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4500" dirty="0">
              <a:solidFill>
                <a:srgbClr val="1F1F1F"/>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9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2"/>
              </a:rPr>
              <a:t>https://www.cyprusalive.com/en/village/limassol-pyrgos</a:t>
            </a:r>
            <a:endParaRPr kumimoji="0" lang="en-US" altLang="en-US" sz="2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900" b="0" i="0" u="none" strike="noStrike" cap="none" normalizeH="0" baseline="0" dirty="0">
                <a:ln>
                  <a:noFill/>
                </a:ln>
                <a:solidFill>
                  <a:srgbClr val="1F1F1F"/>
                </a:solidFill>
                <a:effectLst/>
                <a:latin typeface="Calibri" panose="020F0502020204030204" pitchFamily="34" charset="0"/>
                <a:cs typeface="Calibri" panose="020F0502020204030204" pitchFamily="34" charset="0"/>
                <a:hlinkClick r:id="rId3"/>
              </a:rPr>
              <a:t>https://www.pyrgos.org/en/history-len.html</a:t>
            </a:r>
            <a:endParaRPr kumimoji="0" lang="en-US" altLang="en-US" sz="2900" b="0" i="0" u="none" strike="noStrike" cap="none" normalizeH="0" baseline="0" dirty="0">
              <a:ln>
                <a:noFill/>
              </a:ln>
              <a:solidFill>
                <a:srgbClr val="1F1F1F"/>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900" dirty="0">
                <a:latin typeface="Calibri" panose="020F0502020204030204" pitchFamily="34" charset="0"/>
                <a:cs typeface="Calibri" panose="020F0502020204030204" pitchFamily="34" charset="0"/>
                <a:hlinkClick r:id="rId4"/>
              </a:rPr>
              <a:t>https://knews.kathimerini.com.cy/en/news/pyrgos-dig-reveals-industrial-plant-dating-back-to-2350-bc</a:t>
            </a:r>
            <a:endParaRPr lang="en-US" altLang="en-US" sz="29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9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900" b="0" i="0" u="none" strike="noStrike" cap="none" normalizeH="0" baseline="0" dirty="0">
              <a:ln>
                <a:noFill/>
              </a:ln>
              <a:solidFill>
                <a:srgbClr val="1F1F1F"/>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5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137160" indent="0">
              <a:buNone/>
            </a:pPr>
            <a:endParaRPr kumimoji="0" lang="en-US" altLang="en-US" sz="45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229972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0FC54-293E-0AD5-5282-0BAEEC57A3BC}"/>
              </a:ext>
            </a:extLst>
          </p:cNvPr>
          <p:cNvSpPr>
            <a:spLocks noGrp="1"/>
          </p:cNvSpPr>
          <p:nvPr>
            <p:ph type="title"/>
          </p:nvPr>
        </p:nvSpPr>
        <p:spPr/>
        <p:txBody>
          <a:bodyPr/>
          <a:lstStyle/>
          <a:p>
            <a:pPr algn="ctr"/>
            <a:r>
              <a:rPr lang="en-US" b="1" dirty="0">
                <a:latin typeface="Calibri" panose="020F0502020204030204" pitchFamily="34" charset="0"/>
                <a:cs typeface="Calibri" panose="020F0502020204030204" pitchFamily="34" charset="0"/>
              </a:rPr>
              <a:t>ERASMUS KA122</a:t>
            </a:r>
          </a:p>
        </p:txBody>
      </p:sp>
      <p:sp>
        <p:nvSpPr>
          <p:cNvPr id="3" name="Text Placeholder 2">
            <a:extLst>
              <a:ext uri="{FF2B5EF4-FFF2-40B4-BE49-F238E27FC236}">
                <a16:creationId xmlns:a16="http://schemas.microsoft.com/office/drawing/2014/main" id="{B9C7EC7D-B324-B4C6-CAE4-06AC04AFC18C}"/>
              </a:ext>
            </a:extLst>
          </p:cNvPr>
          <p:cNvSpPr>
            <a:spLocks noGrp="1"/>
          </p:cNvSpPr>
          <p:nvPr>
            <p:ph idx="1"/>
          </p:nvPr>
        </p:nvSpPr>
        <p:spPr>
          <a:xfrm>
            <a:off x="537210" y="2057400"/>
            <a:ext cx="11407140" cy="4038600"/>
          </a:xfrm>
        </p:spPr>
        <p:txBody>
          <a:bodyPr/>
          <a:lstStyle/>
          <a:p>
            <a:pPr marL="137160" indent="0" algn="ctr">
              <a:buNone/>
            </a:pPr>
            <a:r>
              <a:rPr lang="en-US" altLang="en-US" sz="3600" b="1" dirty="0">
                <a:solidFill>
                  <a:schemeClr val="tx1"/>
                </a:solidFill>
                <a:latin typeface="Calibri" panose="020F0502020204030204" pitchFamily="34" charset="0"/>
                <a:cs typeface="Calibri" panose="020F0502020204030204" pitchFamily="34" charset="0"/>
              </a:rPr>
              <a:t>Erasmus project will link our village’s long history and culture to the culture of the students’ consisting our school, so as to realize the importance of peaceful coexistence, the value of respect to promote quality of life…</a:t>
            </a:r>
            <a:endParaRPr kumimoji="0" lang="en-US" altLang="en-US" sz="36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137160" indent="0">
              <a:buNone/>
            </a:pPr>
            <a:endParaRPr lang="en-US" altLang="en-US" sz="3600" dirty="0">
              <a:solidFill>
                <a:schemeClr val="tx1"/>
              </a:solidFill>
              <a:latin typeface="Segoe Script" panose="030B0504020000000003" pitchFamily="66" charset="0"/>
            </a:endParaRPr>
          </a:p>
          <a:p>
            <a:endParaRPr lang="en-US" dirty="0"/>
          </a:p>
        </p:txBody>
      </p:sp>
    </p:spTree>
    <p:extLst>
      <p:ext uri="{BB962C8B-B14F-4D97-AF65-F5344CB8AC3E}">
        <p14:creationId xmlns:p14="http://schemas.microsoft.com/office/powerpoint/2010/main" val="2452928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7"/>
        <p:cNvGrpSpPr/>
        <p:nvPr/>
      </p:nvGrpSpPr>
      <p:grpSpPr>
        <a:xfrm>
          <a:off x="0" y="0"/>
          <a:ext cx="0" cy="0"/>
          <a:chOff x="0" y="0"/>
          <a:chExt cx="0" cy="0"/>
        </a:xfrm>
      </p:grpSpPr>
      <p:cxnSp>
        <p:nvCxnSpPr>
          <p:cNvPr id="88" name="Google Shape;88;p1"/>
          <p:cNvCxnSpPr/>
          <p:nvPr/>
        </p:nvCxnSpPr>
        <p:spPr>
          <a:xfrm>
            <a:off x="1978660" y="5462458"/>
            <a:ext cx="8229601" cy="0"/>
          </a:xfrm>
          <a:prstGeom prst="straightConnector1">
            <a:avLst/>
          </a:prstGeom>
          <a:noFill/>
          <a:ln w="10000" cap="flat" cmpd="sng">
            <a:solidFill>
              <a:srgbClr val="FFFFFF"/>
            </a:solidFill>
            <a:prstDash val="solid"/>
            <a:round/>
            <a:headEnd type="none" w="sm" len="sm"/>
            <a:tailEnd type="none" w="sm" len="sm"/>
          </a:ln>
        </p:spPr>
      </p:cxnSp>
      <p:sp>
        <p:nvSpPr>
          <p:cNvPr id="89" name="Google Shape;89;p1"/>
          <p:cNvSpPr txBox="1">
            <a:spLocks noGrp="1"/>
          </p:cNvSpPr>
          <p:nvPr>
            <p:ph type="ctrTitle"/>
          </p:nvPr>
        </p:nvSpPr>
        <p:spPr>
          <a:xfrm>
            <a:off x="1109980" y="4208424"/>
            <a:ext cx="9966960" cy="132588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FFFFFF"/>
              </a:buClr>
              <a:buSzPts val="6600"/>
              <a:buFont typeface="Corbel"/>
              <a:buNone/>
            </a:pPr>
            <a:r>
              <a:rPr lang="en-US" sz="6600" dirty="0">
                <a:latin typeface="Calibri" panose="020F0502020204030204" pitchFamily="34" charset="0"/>
                <a:cs typeface="Calibri" panose="020F0502020204030204" pitchFamily="34" charset="0"/>
              </a:rPr>
              <a:t>OUR SCHOOL</a:t>
            </a:r>
            <a:endParaRPr dirty="0">
              <a:latin typeface="Calibri" panose="020F0502020204030204" pitchFamily="34" charset="0"/>
              <a:cs typeface="Calibri" panose="020F0502020204030204" pitchFamily="34" charset="0"/>
            </a:endParaRPr>
          </a:p>
        </p:txBody>
      </p:sp>
      <p:sp>
        <p:nvSpPr>
          <p:cNvPr id="90" name="Google Shape;90;p1"/>
          <p:cNvSpPr txBox="1">
            <a:spLocks noGrp="1"/>
          </p:cNvSpPr>
          <p:nvPr>
            <p:ph type="subTitle" idx="1"/>
          </p:nvPr>
        </p:nvSpPr>
        <p:spPr>
          <a:xfrm>
            <a:off x="1709530" y="5598293"/>
            <a:ext cx="8767860" cy="55369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SzPts val="1600"/>
              <a:buNone/>
            </a:pPr>
            <a:r>
              <a:rPr lang="en-US" sz="4400" b="1" dirty="0" err="1">
                <a:latin typeface="Calibri" panose="020F0502020204030204" pitchFamily="34" charset="0"/>
                <a:cs typeface="Calibri" panose="020F0502020204030204" pitchFamily="34" charset="0"/>
              </a:rPr>
              <a:t>Pyrgos</a:t>
            </a:r>
            <a:r>
              <a:rPr lang="en-US" sz="4400" b="1" dirty="0">
                <a:latin typeface="Calibri" panose="020F0502020204030204" pitchFamily="34" charset="0"/>
                <a:cs typeface="Calibri" panose="020F0502020204030204" pitchFamily="34" charset="0"/>
              </a:rPr>
              <a:t> Primary School</a:t>
            </a:r>
            <a:endParaRPr sz="4400" b="1" dirty="0">
              <a:latin typeface="Calibri" panose="020F0502020204030204" pitchFamily="34" charset="0"/>
              <a:cs typeface="Calibri" panose="020F0502020204030204" pitchFamily="34" charset="0"/>
            </a:endParaRPr>
          </a:p>
        </p:txBody>
      </p:sp>
      <p:pic>
        <p:nvPicPr>
          <p:cNvPr id="91" name="Google Shape;91;p1" descr="Pyrgos Lemesou - Εκπαίδευση"/>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3840" y="256540"/>
            <a:ext cx="11704320" cy="37642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400"/>
                                        <p:tgtEl>
                                          <p:spTgt spid="89"/>
                                        </p:tgtEl>
                                      </p:cBhvr>
                                    </p:animEffect>
                                  </p:childTnLst>
                                </p:cTn>
                              </p:par>
                              <p:par>
                                <p:cTn id="8" presetID="10" presetClass="entr" presetSubtype="0" fill="hold" nodeType="withEffect">
                                  <p:stCondLst>
                                    <p:cond delay="2000"/>
                                  </p:stCondLst>
                                  <p:childTnLst>
                                    <p:set>
                                      <p:cBhvr>
                                        <p:cTn id="9" dur="1" fill="hold">
                                          <p:stCondLst>
                                            <p:cond delay="0"/>
                                          </p:stCondLst>
                                        </p:cTn>
                                        <p:tgtEl>
                                          <p:spTgt spid="90">
                                            <p:txEl>
                                              <p:pRg st="0" end="0"/>
                                            </p:txEl>
                                          </p:spTgt>
                                        </p:tgtEl>
                                        <p:attrNameLst>
                                          <p:attrName>style.visibility</p:attrName>
                                        </p:attrNameLst>
                                      </p:cBhvr>
                                      <p:to>
                                        <p:strVal val="visible"/>
                                      </p:to>
                                    </p:set>
                                    <p:animEffect transition="in" filter="fade">
                                      <p:cBhvr>
                                        <p:cTn id="10" dur="400"/>
                                        <p:tgtEl>
                                          <p:spTgt spid="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A2E78-F19D-CF0C-676B-F84AC331F1FA}"/>
              </a:ext>
            </a:extLst>
          </p:cNvPr>
          <p:cNvSpPr>
            <a:spLocks noGrp="1"/>
          </p:cNvSpPr>
          <p:nvPr>
            <p:ph type="title"/>
          </p:nvPr>
        </p:nvSpPr>
        <p:spPr/>
        <p:txBody>
          <a:bodyPr>
            <a:normAutofit/>
          </a:bodyPr>
          <a:lstStyle/>
          <a:p>
            <a:pPr algn="ctr"/>
            <a:r>
              <a:rPr lang="en-US" b="1" dirty="0">
                <a:latin typeface="Calibri" panose="020F0502020204030204" pitchFamily="34" charset="0"/>
                <a:cs typeface="Calibri" panose="020F0502020204030204" pitchFamily="34" charset="0"/>
              </a:rPr>
              <a:t>Our school… The way we work… our vision</a:t>
            </a:r>
          </a:p>
        </p:txBody>
      </p:sp>
      <p:sp>
        <p:nvSpPr>
          <p:cNvPr id="3" name="Text Placeholder 2">
            <a:extLst>
              <a:ext uri="{FF2B5EF4-FFF2-40B4-BE49-F238E27FC236}">
                <a16:creationId xmlns:a16="http://schemas.microsoft.com/office/drawing/2014/main" id="{204A9B01-830E-4CAF-210D-20654578F39C}"/>
              </a:ext>
            </a:extLst>
          </p:cNvPr>
          <p:cNvSpPr>
            <a:spLocks noGrp="1"/>
          </p:cNvSpPr>
          <p:nvPr>
            <p:ph idx="1"/>
          </p:nvPr>
        </p:nvSpPr>
        <p:spPr>
          <a:xfrm>
            <a:off x="971550" y="2446020"/>
            <a:ext cx="9872871" cy="2792730"/>
          </a:xfrm>
        </p:spPr>
        <p:txBody>
          <a:bodyPr>
            <a:normAutofit/>
          </a:bodyPr>
          <a:lstStyle/>
          <a:p>
            <a:pPr marL="137160" indent="0" algn="ctr">
              <a:buNone/>
            </a:pPr>
            <a:r>
              <a:rPr lang="en-US" sz="4000" b="1" dirty="0">
                <a:latin typeface="Calibri" panose="020F0502020204030204" pitchFamily="34" charset="0"/>
                <a:cs typeface="Calibri" panose="020F0502020204030204" pitchFamily="34" charset="0"/>
              </a:rPr>
              <a:t>Our vision is to create a school in which all students feel valued, appreciated and safe. </a:t>
            </a:r>
          </a:p>
        </p:txBody>
      </p:sp>
    </p:spTree>
    <p:extLst>
      <p:ext uri="{BB962C8B-B14F-4D97-AF65-F5344CB8AC3E}">
        <p14:creationId xmlns:p14="http://schemas.microsoft.com/office/powerpoint/2010/main" val="1201992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0A2AF3-6D29-A7D5-83C4-30073595A16C}"/>
              </a:ext>
            </a:extLst>
          </p:cNvPr>
          <p:cNvSpPr>
            <a:spLocks noGrp="1"/>
          </p:cNvSpPr>
          <p:nvPr>
            <p:ph type="ctrTitle"/>
          </p:nvPr>
        </p:nvSpPr>
        <p:spPr/>
        <p:txBody>
          <a:bodyPr/>
          <a:lstStyle/>
          <a:p>
            <a:r>
              <a:rPr lang="en-US" dirty="0">
                <a:latin typeface="Calibri" panose="020F0502020204030204" pitchFamily="34" charset="0"/>
                <a:cs typeface="Calibri" panose="020F0502020204030204" pitchFamily="34" charset="0"/>
              </a:rPr>
              <a:t>Our activities…</a:t>
            </a:r>
          </a:p>
        </p:txBody>
      </p:sp>
      <p:sp>
        <p:nvSpPr>
          <p:cNvPr id="5" name="Subtitle 4">
            <a:extLst>
              <a:ext uri="{FF2B5EF4-FFF2-40B4-BE49-F238E27FC236}">
                <a16:creationId xmlns:a16="http://schemas.microsoft.com/office/drawing/2014/main" id="{DE886DBE-B03B-E554-32D2-8D8F30BAFAE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87860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72"/>
        <p:cNvGrpSpPr/>
        <p:nvPr/>
      </p:nvGrpSpPr>
      <p:grpSpPr>
        <a:xfrm>
          <a:off x="0" y="0"/>
          <a:ext cx="0" cy="0"/>
          <a:chOff x="0" y="0"/>
          <a:chExt cx="0" cy="0"/>
        </a:xfrm>
      </p:grpSpPr>
      <p:sp>
        <p:nvSpPr>
          <p:cNvPr id="173" name="Google Shape;173;p9"/>
          <p:cNvSpPr/>
          <p:nvPr/>
        </p:nvSpPr>
        <p:spPr>
          <a:xfrm>
            <a:off x="231140" y="243840"/>
            <a:ext cx="11724640" cy="63779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174" name="Google Shape;174;p9"/>
          <p:cNvSpPr/>
          <p:nvPr/>
        </p:nvSpPr>
        <p:spPr>
          <a:xfrm>
            <a:off x="231140" y="243840"/>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cxnSp>
        <p:nvCxnSpPr>
          <p:cNvPr id="175" name="Google Shape;175;p9"/>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cxnSp>
        <p:nvCxnSpPr>
          <p:cNvPr id="176" name="Google Shape;176;p9"/>
          <p:cNvCxnSpPr/>
          <p:nvPr/>
        </p:nvCxnSpPr>
        <p:spPr>
          <a:xfrm>
            <a:off x="1978660" y="5462458"/>
            <a:ext cx="8229601" cy="0"/>
          </a:xfrm>
          <a:prstGeom prst="straightConnector1">
            <a:avLst/>
          </a:prstGeom>
          <a:noFill/>
          <a:ln w="10000" cap="flat" cmpd="sng">
            <a:solidFill>
              <a:srgbClr val="FFFFFF"/>
            </a:solidFill>
            <a:prstDash val="solid"/>
            <a:round/>
            <a:headEnd type="none" w="sm" len="sm"/>
            <a:tailEnd type="none" w="sm" len="sm"/>
          </a:ln>
        </p:spPr>
      </p:cxnSp>
      <p:sp>
        <p:nvSpPr>
          <p:cNvPr id="177" name="Google Shape;177;p9"/>
          <p:cNvSpPr txBox="1">
            <a:spLocks noGrp="1"/>
          </p:cNvSpPr>
          <p:nvPr>
            <p:ph type="title"/>
          </p:nvPr>
        </p:nvSpPr>
        <p:spPr>
          <a:xfrm>
            <a:off x="1109980" y="4208424"/>
            <a:ext cx="9966960" cy="132588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FFFFFF"/>
              </a:buClr>
              <a:buSzPts val="5100"/>
              <a:buFont typeface="Corbel"/>
              <a:buNone/>
            </a:pPr>
            <a:r>
              <a:rPr lang="en-US" sz="5100" b="1" cap="none" dirty="0">
                <a:solidFill>
                  <a:srgbClr val="FFFFFF"/>
                </a:solidFill>
                <a:latin typeface="Calibri" panose="020F0502020204030204" pitchFamily="34" charset="0"/>
                <a:cs typeface="Calibri" panose="020F0502020204030204" pitchFamily="34" charset="0"/>
              </a:rPr>
              <a:t>ENVIRONMENTAL EDUCATION</a:t>
            </a:r>
            <a:endParaRPr dirty="0">
              <a:latin typeface="Calibri" panose="020F0502020204030204" pitchFamily="34" charset="0"/>
              <a:cs typeface="Calibri" panose="020F0502020204030204" pitchFamily="34" charset="0"/>
            </a:endParaRPr>
          </a:p>
        </p:txBody>
      </p:sp>
      <p:pic>
        <p:nvPicPr>
          <p:cNvPr id="178" name="Google Shape;178;p9"/>
          <p:cNvPicPr preferRelativeResize="0"/>
          <p:nvPr/>
        </p:nvPicPr>
        <p:blipFill rotWithShape="1">
          <a:blip r:embed="rId3" cstate="email">
            <a:alphaModFix/>
            <a:extLst>
              <a:ext uri="{28A0092B-C50C-407E-A947-70E740481C1C}">
                <a14:useLocalDpi xmlns:a14="http://schemas.microsoft.com/office/drawing/2010/main"/>
              </a:ext>
            </a:extLst>
          </a:blip>
          <a:srcRect r="-2"/>
          <a:stretch/>
        </p:blipFill>
        <p:spPr>
          <a:xfrm>
            <a:off x="243840" y="256540"/>
            <a:ext cx="7287768" cy="3764276"/>
          </a:xfrm>
          <a:prstGeom prst="rect">
            <a:avLst/>
          </a:prstGeom>
          <a:noFill/>
          <a:ln>
            <a:noFill/>
          </a:ln>
        </p:spPr>
      </p:pic>
      <p:pic>
        <p:nvPicPr>
          <p:cNvPr id="179" name="Google Shape;179;p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31608" y="256540"/>
            <a:ext cx="4420906" cy="37642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7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2BA6C-B4F4-0864-793B-01C9DC4CED5B}"/>
              </a:ext>
            </a:extLst>
          </p:cNvPr>
          <p:cNvSpPr>
            <a:spLocks noGrp="1"/>
          </p:cNvSpPr>
          <p:nvPr>
            <p:ph type="title"/>
          </p:nvPr>
        </p:nvSpPr>
        <p:spPr>
          <a:xfrm>
            <a:off x="365761" y="109104"/>
            <a:ext cx="9875520" cy="1356360"/>
          </a:xfrm>
        </p:spPr>
        <p:txBody>
          <a:bodyPr/>
          <a:lstStyle/>
          <a:p>
            <a:r>
              <a:rPr lang="en-US" b="1" dirty="0">
                <a:latin typeface="Calibri" panose="020F0502020204030204" pitchFamily="34" charset="0"/>
                <a:cs typeface="Calibri" panose="020F0502020204030204" pitchFamily="34" charset="0"/>
              </a:rPr>
              <a:t>Environmental education</a:t>
            </a:r>
          </a:p>
        </p:txBody>
      </p:sp>
      <p:sp>
        <p:nvSpPr>
          <p:cNvPr id="3" name="Text Placeholder 2">
            <a:extLst>
              <a:ext uri="{FF2B5EF4-FFF2-40B4-BE49-F238E27FC236}">
                <a16:creationId xmlns:a16="http://schemas.microsoft.com/office/drawing/2014/main" id="{BF8A257E-2920-13D7-784A-60E9F7AFD2F1}"/>
              </a:ext>
            </a:extLst>
          </p:cNvPr>
          <p:cNvSpPr>
            <a:spLocks noGrp="1"/>
          </p:cNvSpPr>
          <p:nvPr>
            <p:ph idx="1"/>
          </p:nvPr>
        </p:nvSpPr>
        <p:spPr>
          <a:xfrm>
            <a:off x="365761" y="1588770"/>
            <a:ext cx="6057900" cy="4038600"/>
          </a:xfrm>
        </p:spPr>
        <p:txBody>
          <a:bodyPr>
            <a:normAutofit/>
          </a:bodyPr>
          <a:lstStyle/>
          <a:p>
            <a:pPr marL="137160" indent="0">
              <a:buNone/>
            </a:pPr>
            <a:endParaRPr lang="en-US" dirty="0">
              <a:latin typeface="Calibri" panose="020F0502020204030204" pitchFamily="34" charset="0"/>
              <a:cs typeface="Calibri" panose="020F0502020204030204" pitchFamily="34" charset="0"/>
            </a:endParaRPr>
          </a:p>
          <a:p>
            <a:r>
              <a:rPr lang="en-US" sz="3200" b="1" dirty="0">
                <a:latin typeface="Calibri" panose="020F0502020204030204" pitchFamily="34" charset="0"/>
                <a:cs typeface="Calibri" panose="020F0502020204030204" pitchFamily="34" charset="0"/>
              </a:rPr>
              <a:t>We implement cleaning of our school, our nearby beach, marked with a blue flag.</a:t>
            </a:r>
          </a:p>
          <a:p>
            <a:r>
              <a:rPr lang="en-US" sz="3200" b="1" dirty="0">
                <a:latin typeface="Calibri" panose="020F0502020204030204" pitchFamily="34" charset="0"/>
                <a:cs typeface="Calibri" panose="020F0502020204030204" pitchFamily="34" charset="0"/>
              </a:rPr>
              <a:t>We plant trees and herbs.</a:t>
            </a:r>
          </a:p>
          <a:p>
            <a:r>
              <a:rPr lang="en-US" sz="3200" b="1" dirty="0">
                <a:latin typeface="Calibri" panose="020F0502020204030204" pitchFamily="34" charset="0"/>
                <a:cs typeface="Calibri" panose="020F0502020204030204" pitchFamily="34" charset="0"/>
              </a:rPr>
              <a:t>We visit environmental institutes</a:t>
            </a:r>
            <a:r>
              <a:rPr lang="en-US" dirty="0">
                <a:latin typeface="Calibri" panose="020F0502020204030204" pitchFamily="34" charset="0"/>
                <a:cs typeface="Calibri" panose="020F0502020204030204" pitchFamily="34" charset="0"/>
              </a:rPr>
              <a:t>.</a:t>
            </a:r>
          </a:p>
        </p:txBody>
      </p:sp>
      <p:pic>
        <p:nvPicPr>
          <p:cNvPr id="4" name="Google Shape;178;p9">
            <a:extLst>
              <a:ext uri="{FF2B5EF4-FFF2-40B4-BE49-F238E27FC236}">
                <a16:creationId xmlns:a16="http://schemas.microsoft.com/office/drawing/2014/main" id="{88CD6F4E-A968-2600-32D2-E6E24CA978C0}"/>
              </a:ext>
            </a:extLst>
          </p:cNvPr>
          <p:cNvPicPr preferRelativeResize="0"/>
          <p:nvPr/>
        </p:nvPicPr>
        <p:blipFill rotWithShape="1">
          <a:blip r:embed="rId2" cstate="email">
            <a:alphaModFix/>
            <a:extLst>
              <a:ext uri="{28A0092B-C50C-407E-A947-70E740481C1C}">
                <a14:useLocalDpi xmlns:a14="http://schemas.microsoft.com/office/drawing/2010/main"/>
              </a:ext>
            </a:extLst>
          </a:blip>
          <a:srcRect r="-2"/>
          <a:stretch/>
        </p:blipFill>
        <p:spPr>
          <a:xfrm>
            <a:off x="7589522" y="3608070"/>
            <a:ext cx="4102608" cy="2819400"/>
          </a:xfrm>
          <a:prstGeom prst="rect">
            <a:avLst/>
          </a:prstGeom>
          <a:noFill/>
          <a:ln>
            <a:noFill/>
          </a:ln>
        </p:spPr>
      </p:pic>
      <p:pic>
        <p:nvPicPr>
          <p:cNvPr id="5" name="Google Shape;190;p10">
            <a:extLst>
              <a:ext uri="{FF2B5EF4-FFF2-40B4-BE49-F238E27FC236}">
                <a16:creationId xmlns:a16="http://schemas.microsoft.com/office/drawing/2014/main" id="{BB78E0E0-15BB-8A2A-3A61-04134A70B993}"/>
              </a:ext>
            </a:extLst>
          </p:cNvPr>
          <p:cNvPicPr preferRelativeResize="0">
            <a:picLocks/>
          </p:cNvPicPr>
          <p:nvPr/>
        </p:nvPicPr>
        <p:blipFill rotWithShape="1">
          <a:blip r:embed="rId3" cstate="email">
            <a:alphaModFix/>
            <a:extLst>
              <a:ext uri="{28A0092B-C50C-407E-A947-70E740481C1C}">
                <a14:useLocalDpi xmlns:a14="http://schemas.microsoft.com/office/drawing/2010/main"/>
              </a:ext>
            </a:extLst>
          </a:blip>
          <a:srcRect/>
          <a:stretch/>
        </p:blipFill>
        <p:spPr>
          <a:xfrm>
            <a:off x="7578091" y="953019"/>
            <a:ext cx="4102608" cy="2395971"/>
          </a:xfrm>
          <a:prstGeom prst="rect">
            <a:avLst/>
          </a:prstGeom>
          <a:noFill/>
          <a:ln>
            <a:noFill/>
          </a:ln>
        </p:spPr>
      </p:pic>
      <p:sp>
        <p:nvSpPr>
          <p:cNvPr id="6" name="Oval 5"/>
          <p:cNvSpPr/>
          <p:nvPr/>
        </p:nvSpPr>
        <p:spPr>
          <a:xfrm>
            <a:off x="7944592" y="2161309"/>
            <a:ext cx="308759" cy="2256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451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94"/>
        <p:cNvGrpSpPr/>
        <p:nvPr/>
      </p:nvGrpSpPr>
      <p:grpSpPr>
        <a:xfrm>
          <a:off x="0" y="0"/>
          <a:ext cx="0" cy="0"/>
          <a:chOff x="0" y="0"/>
          <a:chExt cx="0" cy="0"/>
        </a:xfrm>
      </p:grpSpPr>
      <p:sp>
        <p:nvSpPr>
          <p:cNvPr id="195" name="Google Shape;195;p11"/>
          <p:cNvSpPr/>
          <p:nvPr/>
        </p:nvSpPr>
        <p:spPr>
          <a:xfrm>
            <a:off x="231140" y="243840"/>
            <a:ext cx="11724640" cy="63779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196" name="Google Shape;196;p11"/>
          <p:cNvSpPr/>
          <p:nvPr/>
        </p:nvSpPr>
        <p:spPr>
          <a:xfrm>
            <a:off x="231140" y="243840"/>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cxnSp>
        <p:nvCxnSpPr>
          <p:cNvPr id="197" name="Google Shape;197;p11"/>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sp>
        <p:nvSpPr>
          <p:cNvPr id="198" name="Google Shape;198;p11"/>
          <p:cNvSpPr/>
          <p:nvPr/>
        </p:nvSpPr>
        <p:spPr>
          <a:xfrm>
            <a:off x="231140" y="243840"/>
            <a:ext cx="11724640" cy="6377939"/>
          </a:xfrm>
          <a:prstGeom prst="rect">
            <a:avLst/>
          </a:prstGeom>
          <a:solidFill>
            <a:srgbClr val="262626"/>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pic>
        <p:nvPicPr>
          <p:cNvPr id="199" name="Google Shape;199;p11" descr="Digital financial graph"/>
          <p:cNvPicPr preferRelativeResize="0"/>
          <p:nvPr/>
        </p:nvPicPr>
        <p:blipFill rotWithShape="1">
          <a:blip r:embed="rId3" cstate="email">
            <a:alphaModFix amt="25000"/>
            <a:extLst>
              <a:ext uri="{28A0092B-C50C-407E-A947-70E740481C1C}">
                <a14:useLocalDpi xmlns:a14="http://schemas.microsoft.com/office/drawing/2010/main"/>
              </a:ext>
            </a:extLst>
          </a:blip>
          <a:srcRect/>
          <a:stretch/>
        </p:blipFill>
        <p:spPr>
          <a:xfrm>
            <a:off x="20" y="3809"/>
            <a:ext cx="12191980" cy="6858000"/>
          </a:xfrm>
          <a:prstGeom prst="rect">
            <a:avLst/>
          </a:prstGeom>
          <a:noFill/>
          <a:ln>
            <a:noFill/>
          </a:ln>
        </p:spPr>
      </p:pic>
      <p:cxnSp>
        <p:nvCxnSpPr>
          <p:cNvPr id="200" name="Google Shape;200;p11"/>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sp>
        <p:nvSpPr>
          <p:cNvPr id="201" name="Google Shape;201;p11"/>
          <p:cNvSpPr txBox="1">
            <a:spLocks noGrp="1"/>
          </p:cNvSpPr>
          <p:nvPr>
            <p:ph type="title"/>
          </p:nvPr>
        </p:nvSpPr>
        <p:spPr>
          <a:xfrm>
            <a:off x="1109980" y="882376"/>
            <a:ext cx="9966960" cy="292608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FFFFFF"/>
              </a:buClr>
              <a:buSzPts val="7200"/>
              <a:buFont typeface="Corbel"/>
              <a:buNone/>
            </a:pPr>
            <a:r>
              <a:rPr lang="en-US" sz="7200" b="1" cap="none">
                <a:solidFill>
                  <a:srgbClr val="FFFFFF"/>
                </a:solidFill>
              </a:rPr>
              <a:t>USING INFORMATION TECHNOLOGY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7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05"/>
        <p:cNvGrpSpPr/>
        <p:nvPr/>
      </p:nvGrpSpPr>
      <p:grpSpPr>
        <a:xfrm>
          <a:off x="0" y="0"/>
          <a:ext cx="0" cy="0"/>
          <a:chOff x="0" y="0"/>
          <a:chExt cx="0" cy="0"/>
        </a:xfrm>
      </p:grpSpPr>
      <p:sp>
        <p:nvSpPr>
          <p:cNvPr id="206" name="Google Shape;206;p12"/>
          <p:cNvSpPr/>
          <p:nvPr/>
        </p:nvSpPr>
        <p:spPr>
          <a:xfrm>
            <a:off x="231140" y="243840"/>
            <a:ext cx="11724640" cy="63779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207" name="Google Shape;207;p12"/>
          <p:cNvSpPr/>
          <p:nvPr/>
        </p:nvSpPr>
        <p:spPr>
          <a:xfrm>
            <a:off x="231140" y="243840"/>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cxnSp>
        <p:nvCxnSpPr>
          <p:cNvPr id="208" name="Google Shape;208;p12"/>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sp>
        <p:nvSpPr>
          <p:cNvPr id="209" name="Google Shape;209;p12"/>
          <p:cNvSpPr/>
          <p:nvPr/>
        </p:nvSpPr>
        <p:spPr>
          <a:xfrm>
            <a:off x="231140" y="243840"/>
            <a:ext cx="11722100" cy="6377939"/>
          </a:xfrm>
          <a:prstGeom prst="rect">
            <a:avLst/>
          </a:prstGeom>
          <a:solidFill>
            <a:schemeClr val="l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210" name="Google Shape;210;p12"/>
          <p:cNvSpPr/>
          <p:nvPr/>
        </p:nvSpPr>
        <p:spPr>
          <a:xfrm>
            <a:off x="7552944" y="246887"/>
            <a:ext cx="4397755"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cxnSp>
        <p:nvCxnSpPr>
          <p:cNvPr id="211" name="Google Shape;211;p12"/>
          <p:cNvCxnSpPr/>
          <p:nvPr/>
        </p:nvCxnSpPr>
        <p:spPr>
          <a:xfrm>
            <a:off x="8370284" y="4405863"/>
            <a:ext cx="2763075" cy="0"/>
          </a:xfrm>
          <a:prstGeom prst="straightConnector1">
            <a:avLst/>
          </a:prstGeom>
          <a:noFill/>
          <a:ln w="10000" cap="flat" cmpd="sng">
            <a:solidFill>
              <a:srgbClr val="FFFFFF"/>
            </a:solidFill>
            <a:prstDash val="solid"/>
            <a:round/>
            <a:headEnd type="none" w="sm" len="sm"/>
            <a:tailEnd type="none" w="sm" len="sm"/>
          </a:ln>
        </p:spPr>
      </p:cxnSp>
      <p:sp>
        <p:nvSpPr>
          <p:cNvPr id="212" name="Google Shape;212;p12"/>
          <p:cNvSpPr/>
          <p:nvPr/>
        </p:nvSpPr>
        <p:spPr>
          <a:xfrm>
            <a:off x="228600" y="246888"/>
            <a:ext cx="11724640" cy="6377939"/>
          </a:xfrm>
          <a:prstGeom prst="rect">
            <a:avLst/>
          </a:prstGeom>
          <a:no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213" name="Google Shape;213;p12"/>
          <p:cNvSpPr txBox="1">
            <a:spLocks noGrp="1"/>
          </p:cNvSpPr>
          <p:nvPr>
            <p:ph type="title"/>
          </p:nvPr>
        </p:nvSpPr>
        <p:spPr>
          <a:xfrm>
            <a:off x="7558563" y="423334"/>
            <a:ext cx="4392135" cy="5440256"/>
          </a:xfrm>
          <a:prstGeom prst="rect">
            <a:avLst/>
          </a:prstGeom>
          <a:noFill/>
          <a:ln>
            <a:noFill/>
          </a:ln>
        </p:spPr>
        <p:txBody>
          <a:bodyPr spcFirstLastPara="1" wrap="square" lIns="91425" tIns="45700" rIns="91425" bIns="45700" anchor="b" anchorCtr="0">
            <a:noAutofit/>
          </a:bodyPr>
          <a:lstStyle/>
          <a:p>
            <a:pPr marL="0" lvl="0" indent="0" algn="ctr" rtl="0">
              <a:lnSpc>
                <a:spcPct val="85000"/>
              </a:lnSpc>
              <a:spcBef>
                <a:spcPts val="0"/>
              </a:spcBef>
              <a:spcAft>
                <a:spcPts val="0"/>
              </a:spcAft>
              <a:buClr>
                <a:srgbClr val="FFFFFF"/>
              </a:buClr>
              <a:buSzPts val="2600"/>
              <a:buFont typeface="Corbel"/>
              <a:buNone/>
            </a:pPr>
            <a:r>
              <a:rPr lang="en-US" sz="2800" b="1" cap="none" dirty="0">
                <a:solidFill>
                  <a:srgbClr val="FFFFFF"/>
                </a:solidFill>
                <a:latin typeface="Calibri" panose="020F0502020204030204" pitchFamily="34" charset="0"/>
                <a:cs typeface="Calibri" panose="020F0502020204030204" pitchFamily="34" charset="0"/>
              </a:rPr>
              <a:t>We create teachers’ workshops, exchange ideas </a:t>
            </a:r>
            <a:r>
              <a:rPr lang="en-US" sz="2800" b="1" dirty="0">
                <a:solidFill>
                  <a:srgbClr val="FFFFFF"/>
                </a:solidFill>
                <a:latin typeface="Calibri" panose="020F0502020204030204" pitchFamily="34" charset="0"/>
                <a:cs typeface="Calibri" panose="020F0502020204030204" pitchFamily="34" charset="0"/>
              </a:rPr>
              <a:t>and implement lesson plans, with the help of our Pedagogical Institute. We reflect upon teaching, ameliorate lesson plans and implement again.</a:t>
            </a:r>
            <a:endParaRPr sz="2800" dirty="0">
              <a:latin typeface="Calibri" panose="020F0502020204030204" pitchFamily="34" charset="0"/>
              <a:cs typeface="Calibri" panose="020F0502020204030204" pitchFamily="34" charset="0"/>
            </a:endParaRPr>
          </a:p>
        </p:txBody>
      </p:sp>
      <p:pic>
        <p:nvPicPr>
          <p:cNvPr id="214" name="Google Shape;214;p12"/>
          <p:cNvPicPr preferRelativeResize="0">
            <a:picLocks noGrp="1"/>
          </p:cNvPicPr>
          <p:nvPr>
            <p:ph idx="1"/>
          </p:nvPr>
        </p:nvPicPr>
        <p:blipFill rotWithShape="1">
          <a:blip r:embed="rId3" cstate="email">
            <a:alphaModFix/>
            <a:extLst>
              <a:ext uri="{28A0092B-C50C-407E-A947-70E740481C1C}">
                <a14:useLocalDpi xmlns:a14="http://schemas.microsoft.com/office/drawing/2010/main"/>
              </a:ext>
            </a:extLst>
          </a:blip>
          <a:srcRect/>
          <a:stretch/>
        </p:blipFill>
        <p:spPr>
          <a:xfrm>
            <a:off x="872064" y="857675"/>
            <a:ext cx="6045576" cy="5140669"/>
          </a:xfrm>
          <a:prstGeom prst="rect">
            <a:avLst/>
          </a:prstGeom>
          <a:noFill/>
          <a:ln>
            <a:noFill/>
          </a:ln>
        </p:spPr>
      </p:pic>
      <p:sp>
        <p:nvSpPr>
          <p:cNvPr id="4" name="Oval 3"/>
          <p:cNvSpPr/>
          <p:nvPr/>
        </p:nvSpPr>
        <p:spPr>
          <a:xfrm>
            <a:off x="2897579" y="3325091"/>
            <a:ext cx="190005"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638797" y="3572491"/>
            <a:ext cx="190005" cy="1662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eography of Cyprus - Wikipedia">
            <a:extLst>
              <a:ext uri="{FF2B5EF4-FFF2-40B4-BE49-F238E27FC236}">
                <a16:creationId xmlns:a16="http://schemas.microsoft.com/office/drawing/2014/main" id="{08F6FAF6-124C-F75F-AD0E-B323C47CBCD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341537" y="954160"/>
            <a:ext cx="5613493" cy="56134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E5CB4CC-2D28-B6FE-8DEE-55797D6B7295}"/>
              </a:ext>
            </a:extLst>
          </p:cNvPr>
          <p:cNvSpPr/>
          <p:nvPr/>
        </p:nvSpPr>
        <p:spPr>
          <a:xfrm>
            <a:off x="6096000" y="1345262"/>
            <a:ext cx="5754463" cy="3600986"/>
          </a:xfrm>
          <a:prstGeom prst="rect">
            <a:avLst/>
          </a:prstGeom>
          <a:noFill/>
        </p:spPr>
        <p:txBody>
          <a:bodyPr wrap="squar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libri" panose="020F0502020204030204" pitchFamily="34" charset="0"/>
                <a:cs typeface="Calibri" panose="020F0502020204030204" pitchFamily="34" charset="0"/>
              </a:rPr>
              <a:t>CYPRUS</a:t>
            </a:r>
          </a:p>
          <a:p>
            <a:pPr algn="ctr"/>
            <a:endPar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libri" panose="020F0502020204030204" pitchFamily="34" charset="0"/>
              <a:cs typeface="Calibri" panose="020F0502020204030204" pitchFamily="34" charset="0"/>
            </a:endParaRPr>
          </a:p>
          <a:p>
            <a:pPr algn="ctr"/>
            <a:r>
              <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libri" panose="020F0502020204030204" pitchFamily="34" charset="0"/>
                <a:cs typeface="Calibri" panose="020F0502020204030204" pitchFamily="34" charset="0"/>
              </a:rPr>
              <a:t>A unique island</a:t>
            </a:r>
          </a:p>
          <a:p>
            <a:pPr algn="ctr"/>
            <a:r>
              <a:rPr 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libri" panose="020F0502020204030204" pitchFamily="34" charset="0"/>
                <a:cs typeface="Calibri" panose="020F0502020204030204" pitchFamily="34" charset="0"/>
              </a:rPr>
              <a:t>in the Mediterranean sea</a:t>
            </a:r>
          </a:p>
          <a:p>
            <a:pPr algn="ct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1943906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teacher teaching a class&#10;&#10;Description automatically generated">
            <a:extLst>
              <a:ext uri="{FF2B5EF4-FFF2-40B4-BE49-F238E27FC236}">
                <a16:creationId xmlns:a16="http://schemas.microsoft.com/office/drawing/2014/main" id="{DF2FD1FC-5BBD-62A1-784F-CEC76700C4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4234" y="2362159"/>
            <a:ext cx="6967861" cy="3923942"/>
          </a:xfrm>
          <a:prstGeom prst="rect">
            <a:avLst/>
          </a:prstGeom>
        </p:spPr>
      </p:pic>
      <p:pic>
        <p:nvPicPr>
          <p:cNvPr id="6" name="Picture 5" descr="A group of people working on a table&#10;&#10;Description automatically generated">
            <a:extLst>
              <a:ext uri="{FF2B5EF4-FFF2-40B4-BE49-F238E27FC236}">
                <a16:creationId xmlns:a16="http://schemas.microsoft.com/office/drawing/2014/main" id="{4985AFA7-5901-01B2-18E3-71404D4ECD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16245" y="0"/>
            <a:ext cx="6467407" cy="3840480"/>
          </a:xfrm>
          <a:prstGeom prst="rect">
            <a:avLst/>
          </a:prstGeom>
        </p:spPr>
      </p:pic>
      <p:sp>
        <p:nvSpPr>
          <p:cNvPr id="4" name="Title 3">
            <a:extLst>
              <a:ext uri="{FF2B5EF4-FFF2-40B4-BE49-F238E27FC236}">
                <a16:creationId xmlns:a16="http://schemas.microsoft.com/office/drawing/2014/main" id="{0FFD51BC-6E92-BC94-9709-ABF7509A431E}"/>
              </a:ext>
            </a:extLst>
          </p:cNvPr>
          <p:cNvSpPr>
            <a:spLocks noGrp="1"/>
          </p:cNvSpPr>
          <p:nvPr>
            <p:ph type="title"/>
          </p:nvPr>
        </p:nvSpPr>
        <p:spPr>
          <a:xfrm>
            <a:off x="373200" y="2964180"/>
            <a:ext cx="5844719" cy="1752599"/>
          </a:xfrm>
        </p:spPr>
        <p:txBody>
          <a:bodyPr>
            <a:noAutofit/>
          </a:bodyPr>
          <a:lstStyle/>
          <a:p>
            <a:r>
              <a:rPr lang="en-US" sz="6000" b="1" i="1" dirty="0">
                <a:solidFill>
                  <a:srgbClr val="0070C0"/>
                </a:solidFill>
              </a:rPr>
              <a:t>Differentiated</a:t>
            </a:r>
            <a:br>
              <a:rPr lang="en-US" sz="6000" b="1" i="1" dirty="0">
                <a:solidFill>
                  <a:srgbClr val="0070C0"/>
                </a:solidFill>
              </a:rPr>
            </a:br>
            <a:r>
              <a:rPr lang="en-US" sz="6000" b="1" i="1" dirty="0">
                <a:solidFill>
                  <a:srgbClr val="0070C0"/>
                </a:solidFill>
              </a:rPr>
              <a:t> instruction</a:t>
            </a:r>
          </a:p>
        </p:txBody>
      </p:sp>
    </p:spTree>
    <p:extLst>
      <p:ext uri="{BB962C8B-B14F-4D97-AF65-F5344CB8AC3E}">
        <p14:creationId xmlns:p14="http://schemas.microsoft.com/office/powerpoint/2010/main" val="2741805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3F42B-8E28-33C1-3E5A-D7849912B533}"/>
              </a:ext>
            </a:extLst>
          </p:cNvPr>
          <p:cNvSpPr>
            <a:spLocks noGrp="1"/>
          </p:cNvSpPr>
          <p:nvPr>
            <p:ph type="title"/>
          </p:nvPr>
        </p:nvSpPr>
        <p:spPr>
          <a:xfrm>
            <a:off x="1269325" y="186690"/>
            <a:ext cx="10332721" cy="1356360"/>
          </a:xfrm>
        </p:spPr>
        <p:txBody>
          <a:bodyPr>
            <a:normAutofit/>
          </a:bodyPr>
          <a:lstStyle/>
          <a:p>
            <a:pPr algn="ctr"/>
            <a:r>
              <a:rPr lang="en-US" dirty="0">
                <a:latin typeface="Calibri" panose="020F0502020204030204" pitchFamily="34" charset="0"/>
                <a:cs typeface="Calibri" panose="020F0502020204030204" pitchFamily="34" charset="0"/>
              </a:rPr>
              <a:t>Our school is open to parents. We invite them  watch and participate in lessons.</a:t>
            </a:r>
          </a:p>
        </p:txBody>
      </p:sp>
      <p:pic>
        <p:nvPicPr>
          <p:cNvPr id="5" name="Picture 4" descr="A classroom with chairs and tables&#10;&#10;Description automatically generated">
            <a:extLst>
              <a:ext uri="{FF2B5EF4-FFF2-40B4-BE49-F238E27FC236}">
                <a16:creationId xmlns:a16="http://schemas.microsoft.com/office/drawing/2014/main" id="{D3E97473-AFF6-4A13-E657-F8AB70150A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7329" y="1543050"/>
            <a:ext cx="6352833" cy="3577590"/>
          </a:xfrm>
          <a:prstGeom prst="rect">
            <a:avLst/>
          </a:prstGeom>
        </p:spPr>
      </p:pic>
      <p:pic>
        <p:nvPicPr>
          <p:cNvPr id="7" name="Picture 6" descr="A desk with a tablet and a paper and a basket of stationery&#10;&#10;Description automatically generated">
            <a:extLst>
              <a:ext uri="{FF2B5EF4-FFF2-40B4-BE49-F238E27FC236}">
                <a16:creationId xmlns:a16="http://schemas.microsoft.com/office/drawing/2014/main" id="{E8C3F022-D878-2BB9-B4EF-FC551D3186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3304532"/>
            <a:ext cx="5978487" cy="3366778"/>
          </a:xfrm>
          <a:prstGeom prst="rect">
            <a:avLst/>
          </a:prstGeom>
        </p:spPr>
      </p:pic>
    </p:spTree>
    <p:extLst>
      <p:ext uri="{BB962C8B-B14F-4D97-AF65-F5344CB8AC3E}">
        <p14:creationId xmlns:p14="http://schemas.microsoft.com/office/powerpoint/2010/main" val="4167499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24"/>
        <p:cNvGrpSpPr/>
        <p:nvPr/>
      </p:nvGrpSpPr>
      <p:grpSpPr>
        <a:xfrm>
          <a:off x="0" y="0"/>
          <a:ext cx="0" cy="0"/>
          <a:chOff x="0" y="0"/>
          <a:chExt cx="0" cy="0"/>
        </a:xfrm>
      </p:grpSpPr>
      <p:sp>
        <p:nvSpPr>
          <p:cNvPr id="225" name="Google Shape;225;p14"/>
          <p:cNvSpPr/>
          <p:nvPr/>
        </p:nvSpPr>
        <p:spPr>
          <a:xfrm>
            <a:off x="231140" y="243840"/>
            <a:ext cx="11724640" cy="63779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226" name="Google Shape;226;p14"/>
          <p:cNvSpPr/>
          <p:nvPr/>
        </p:nvSpPr>
        <p:spPr>
          <a:xfrm>
            <a:off x="231140" y="243840"/>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cxnSp>
        <p:nvCxnSpPr>
          <p:cNvPr id="227" name="Google Shape;227;p14"/>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cxnSp>
        <p:nvCxnSpPr>
          <p:cNvPr id="228" name="Google Shape;228;p14"/>
          <p:cNvCxnSpPr/>
          <p:nvPr/>
        </p:nvCxnSpPr>
        <p:spPr>
          <a:xfrm>
            <a:off x="1978660" y="5462458"/>
            <a:ext cx="8229601" cy="0"/>
          </a:xfrm>
          <a:prstGeom prst="straightConnector1">
            <a:avLst/>
          </a:prstGeom>
          <a:noFill/>
          <a:ln w="10000" cap="flat" cmpd="sng">
            <a:solidFill>
              <a:srgbClr val="FFFFFF"/>
            </a:solidFill>
            <a:prstDash val="solid"/>
            <a:round/>
            <a:headEnd type="none" w="sm" len="sm"/>
            <a:tailEnd type="none" w="sm" len="sm"/>
          </a:ln>
        </p:spPr>
      </p:cxnSp>
      <p:sp>
        <p:nvSpPr>
          <p:cNvPr id="229" name="Google Shape;229;p14"/>
          <p:cNvSpPr txBox="1">
            <a:spLocks noGrp="1"/>
          </p:cNvSpPr>
          <p:nvPr>
            <p:ph type="title"/>
          </p:nvPr>
        </p:nvSpPr>
        <p:spPr>
          <a:xfrm>
            <a:off x="1109980" y="4208424"/>
            <a:ext cx="9966960" cy="132588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FFFFFF"/>
              </a:buClr>
              <a:buSzPts val="6600"/>
              <a:buFont typeface="Corbel"/>
              <a:buNone/>
            </a:pPr>
            <a:r>
              <a:rPr lang="en-US" sz="6600" b="1" cap="none" dirty="0">
                <a:solidFill>
                  <a:srgbClr val="FFFFFF"/>
                </a:solidFill>
                <a:latin typeface="Calibri" panose="020F0502020204030204" pitchFamily="34" charset="0"/>
                <a:cs typeface="Calibri" panose="020F0502020204030204" pitchFamily="34" charset="0"/>
              </a:rPr>
              <a:t>OUTDOOR ACTIVITIES…</a:t>
            </a:r>
            <a:endParaRPr dirty="0">
              <a:latin typeface="Calibri" panose="020F0502020204030204" pitchFamily="34" charset="0"/>
              <a:cs typeface="Calibri" panose="020F0502020204030204" pitchFamily="34" charset="0"/>
            </a:endParaRPr>
          </a:p>
        </p:txBody>
      </p:sp>
      <p:pic>
        <p:nvPicPr>
          <p:cNvPr id="231" name="Google Shape;231;p14"/>
          <p:cNvPicPr preferRelativeResize="0">
            <a:picLocks noGrp="1"/>
          </p:cNvPicPr>
          <p:nvPr>
            <p:ph idx="1"/>
          </p:nvPr>
        </p:nvPicPr>
        <p:blipFill rotWithShape="1">
          <a:blip r:embed="rId3" cstate="email">
            <a:alphaModFix/>
            <a:extLst>
              <a:ext uri="{28A0092B-C50C-407E-A947-70E740481C1C}">
                <a14:useLocalDpi xmlns:a14="http://schemas.microsoft.com/office/drawing/2010/main"/>
              </a:ext>
            </a:extLst>
          </a:blip>
          <a:srcRect r="-3"/>
          <a:stretch/>
        </p:blipFill>
        <p:spPr>
          <a:xfrm>
            <a:off x="4148326" y="256540"/>
            <a:ext cx="3904488" cy="3764276"/>
          </a:xfrm>
          <a:prstGeom prst="rect">
            <a:avLst/>
          </a:prstGeom>
          <a:noFill/>
          <a:ln>
            <a:noFill/>
          </a:ln>
        </p:spPr>
      </p:pic>
      <p:pic>
        <p:nvPicPr>
          <p:cNvPr id="230" name="Google Shape;230;p14"/>
          <p:cNvPicPr preferRelativeResize="0"/>
          <p:nvPr/>
        </p:nvPicPr>
        <p:blipFill rotWithShape="1">
          <a:blip r:embed="rId4" cstate="email">
            <a:alphaModFix/>
            <a:extLst>
              <a:ext uri="{28A0092B-C50C-407E-A947-70E740481C1C}">
                <a14:useLocalDpi xmlns:a14="http://schemas.microsoft.com/office/drawing/2010/main"/>
              </a:ext>
            </a:extLst>
          </a:blip>
          <a:srcRect b="-1"/>
          <a:stretch/>
        </p:blipFill>
        <p:spPr>
          <a:xfrm>
            <a:off x="243839" y="256540"/>
            <a:ext cx="3904488" cy="3764276"/>
          </a:xfrm>
          <a:prstGeom prst="rect">
            <a:avLst/>
          </a:prstGeom>
          <a:noFill/>
          <a:ln>
            <a:noFill/>
          </a:ln>
        </p:spPr>
      </p:pic>
      <p:pic>
        <p:nvPicPr>
          <p:cNvPr id="232" name="Google Shape;232;p1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052817" y="256540"/>
            <a:ext cx="3897994" cy="37642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36"/>
        <p:cNvGrpSpPr/>
        <p:nvPr/>
      </p:nvGrpSpPr>
      <p:grpSpPr>
        <a:xfrm>
          <a:off x="0" y="0"/>
          <a:ext cx="0" cy="0"/>
          <a:chOff x="0" y="0"/>
          <a:chExt cx="0" cy="0"/>
        </a:xfrm>
      </p:grpSpPr>
      <p:sp>
        <p:nvSpPr>
          <p:cNvPr id="237" name="Google Shape;237;p15"/>
          <p:cNvSpPr/>
          <p:nvPr/>
        </p:nvSpPr>
        <p:spPr>
          <a:xfrm>
            <a:off x="231140" y="243840"/>
            <a:ext cx="11724640" cy="63779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238" name="Google Shape;238;p15"/>
          <p:cNvSpPr/>
          <p:nvPr/>
        </p:nvSpPr>
        <p:spPr>
          <a:xfrm>
            <a:off x="231140" y="243840"/>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cxnSp>
        <p:nvCxnSpPr>
          <p:cNvPr id="239" name="Google Shape;239;p15"/>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sp>
        <p:nvSpPr>
          <p:cNvPr id="240" name="Google Shape;240;p15"/>
          <p:cNvSpPr/>
          <p:nvPr/>
        </p:nvSpPr>
        <p:spPr>
          <a:xfrm>
            <a:off x="206558" y="236221"/>
            <a:ext cx="11724640" cy="6377939"/>
          </a:xfrm>
          <a:prstGeom prst="rect">
            <a:avLst/>
          </a:prstGeom>
          <a:solidFill>
            <a:schemeClr val="l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cxnSp>
        <p:nvCxnSpPr>
          <p:cNvPr id="241" name="Google Shape;241;p15"/>
          <p:cNvCxnSpPr/>
          <p:nvPr/>
        </p:nvCxnSpPr>
        <p:spPr>
          <a:xfrm>
            <a:off x="1978660" y="5323114"/>
            <a:ext cx="8229601" cy="0"/>
          </a:xfrm>
          <a:prstGeom prst="straightConnector1">
            <a:avLst/>
          </a:prstGeom>
          <a:noFill/>
          <a:ln w="10000" cap="flat" cmpd="sng">
            <a:solidFill>
              <a:schemeClr val="accent1"/>
            </a:solidFill>
            <a:prstDash val="solid"/>
            <a:round/>
            <a:headEnd type="none" w="sm" len="sm"/>
            <a:tailEnd type="none" w="sm" len="sm"/>
          </a:ln>
        </p:spPr>
      </p:cxnSp>
      <p:sp>
        <p:nvSpPr>
          <p:cNvPr id="242" name="Google Shape;242;p15"/>
          <p:cNvSpPr txBox="1">
            <a:spLocks noGrp="1"/>
          </p:cNvSpPr>
          <p:nvPr>
            <p:ph type="title"/>
          </p:nvPr>
        </p:nvSpPr>
        <p:spPr>
          <a:xfrm>
            <a:off x="1109980" y="3895344"/>
            <a:ext cx="9966960" cy="149047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accent1"/>
              </a:buClr>
              <a:buSzPts val="3100"/>
              <a:buFont typeface="Corbel"/>
              <a:buNone/>
            </a:pPr>
            <a:r>
              <a:rPr lang="en-US" sz="3100" b="1" dirty="0">
                <a:latin typeface="Calibri" panose="020F0502020204030204" pitchFamily="34" charset="0"/>
                <a:ea typeface="Calibri" panose="020F0502020204030204" pitchFamily="34" charset="0"/>
                <a:cs typeface="Calibri" panose="020F0502020204030204" pitchFamily="34" charset="0"/>
              </a:rPr>
              <a:t>WE VISIT</a:t>
            </a:r>
            <a:r>
              <a:rPr lang="en-US" sz="3100" b="1" cap="none" dirty="0">
                <a:latin typeface="Calibri" panose="020F0502020204030204" pitchFamily="34" charset="0"/>
                <a:ea typeface="Calibri" panose="020F0502020204030204" pitchFamily="34" charset="0"/>
                <a:cs typeface="Calibri" panose="020F0502020204030204" pitchFamily="34" charset="0"/>
              </a:rPr>
              <a:t> </a:t>
            </a:r>
            <a:r>
              <a:rPr lang="en-US" sz="3100" b="1" dirty="0">
                <a:latin typeface="Calibri" panose="020F0502020204030204" pitchFamily="34" charset="0"/>
                <a:ea typeface="Calibri" panose="020F0502020204030204" pitchFamily="34" charset="0"/>
                <a:cs typeface="Calibri" panose="020F0502020204030204" pitchFamily="34" charset="0"/>
              </a:rPr>
              <a:t>MUSEUMS AND </a:t>
            </a:r>
            <a:r>
              <a:rPr lang="en-US" sz="3100" b="1" cap="none" dirty="0">
                <a:latin typeface="Calibri" panose="020F0502020204030204" pitchFamily="34" charset="0"/>
                <a:ea typeface="Calibri" panose="020F0502020204030204" pitchFamily="34" charset="0"/>
                <a:cs typeface="Calibri" panose="020F0502020204030204" pitchFamily="34" charset="0"/>
              </a:rPr>
              <a:t>CULTURAL HERITAGE MONUMENTS, PROTECTED BY UNESCO. PANAGIA AGGELOKTISTI, LARNACA DISTRICT…</a:t>
            </a: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243" name="Google Shape;243;p15" descr="A group of people in a church&#10;&#10;Description automatically generated"/>
          <p:cNvPicPr preferRelativeResize="0">
            <a:picLocks noGrp="1"/>
          </p:cNvPicPr>
          <p:nvPr>
            <p:ph idx="1"/>
          </p:nvPr>
        </p:nvPicPr>
        <p:blipFill rotWithShape="1">
          <a:blip r:embed="rId3" cstate="email">
            <a:alphaModFix/>
            <a:extLst>
              <a:ext uri="{28A0092B-C50C-407E-A947-70E740481C1C}">
                <a14:useLocalDpi xmlns:a14="http://schemas.microsoft.com/office/drawing/2010/main"/>
              </a:ext>
            </a:extLst>
          </a:blip>
          <a:srcRect r="-2"/>
          <a:stretch/>
        </p:blipFill>
        <p:spPr>
          <a:xfrm rot="21187569">
            <a:off x="1263728" y="591261"/>
            <a:ext cx="3952764" cy="3217406"/>
          </a:xfrm>
          <a:prstGeom prst="rect">
            <a:avLst/>
          </a:prstGeom>
          <a:noFill/>
          <a:ln>
            <a:noFill/>
          </a:ln>
        </p:spPr>
      </p:pic>
      <p:pic>
        <p:nvPicPr>
          <p:cNvPr id="245" name="Google Shape;245;p15" descr="A group of people in a church&#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625286">
            <a:off x="6109561" y="643070"/>
            <a:ext cx="3984325" cy="312517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tudying in a museum&#10;&#10;Description automatically generated">
            <a:extLst>
              <a:ext uri="{FF2B5EF4-FFF2-40B4-BE49-F238E27FC236}">
                <a16:creationId xmlns:a16="http://schemas.microsoft.com/office/drawing/2014/main" id="{ABEE1946-2B85-782F-8846-9A6156F07571}"/>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5238404" y="303371"/>
            <a:ext cx="5678978" cy="5977356"/>
          </a:xfrm>
        </p:spPr>
      </p:pic>
      <p:pic>
        <p:nvPicPr>
          <p:cNvPr id="244" name="Google Shape;244;p15" descr="A group of people outside of a building&#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r="-2" b="-3"/>
          <a:stretch/>
        </p:blipFill>
        <p:spPr>
          <a:xfrm>
            <a:off x="1865746" y="303371"/>
            <a:ext cx="4950691" cy="5977356"/>
          </a:xfrm>
          <a:prstGeom prst="rect">
            <a:avLst/>
          </a:prstGeom>
          <a:noFill/>
          <a:ln>
            <a:noFill/>
          </a:ln>
        </p:spPr>
      </p:pic>
    </p:spTree>
    <p:extLst>
      <p:ext uri="{BB962C8B-B14F-4D97-AF65-F5344CB8AC3E}">
        <p14:creationId xmlns:p14="http://schemas.microsoft.com/office/powerpoint/2010/main" val="439768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5EACB-749D-C524-E246-7D7EAD5ECA53}"/>
              </a:ext>
            </a:extLst>
          </p:cNvPr>
          <p:cNvSpPr>
            <a:spLocks noGrp="1"/>
          </p:cNvSpPr>
          <p:nvPr>
            <p:ph type="title"/>
          </p:nvPr>
        </p:nvSpPr>
        <p:spPr>
          <a:xfrm>
            <a:off x="362463" y="441960"/>
            <a:ext cx="9875520" cy="1356360"/>
          </a:xfrm>
        </p:spPr>
        <p:txBody>
          <a:bodyPr>
            <a:normAutofit/>
          </a:bodyPr>
          <a:lstStyle/>
          <a:p>
            <a:r>
              <a:rPr lang="en-US" dirty="0">
                <a:latin typeface="Calibri" panose="020F0502020204030204" pitchFamily="34" charset="0"/>
                <a:cs typeface="Calibri" panose="020F0502020204030204" pitchFamily="34" charset="0"/>
              </a:rPr>
              <a:t>Archeological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site of </a:t>
            </a:r>
            <a:r>
              <a:rPr lang="en-US" dirty="0" err="1">
                <a:latin typeface="Calibri" panose="020F0502020204030204" pitchFamily="34" charset="0"/>
                <a:cs typeface="Calibri" panose="020F0502020204030204" pitchFamily="34" charset="0"/>
              </a:rPr>
              <a:t>Kalavasos-Tenta</a:t>
            </a:r>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8C880F3-0A96-3F27-DB91-A7D8E95EEF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8630" y="3326130"/>
            <a:ext cx="5129904" cy="3089910"/>
          </a:xfrm>
          <a:prstGeom prst="rect">
            <a:avLst/>
          </a:prstGeom>
        </p:spPr>
      </p:pic>
      <p:pic>
        <p:nvPicPr>
          <p:cNvPr id="7" name="Picture 6">
            <a:extLst>
              <a:ext uri="{FF2B5EF4-FFF2-40B4-BE49-F238E27FC236}">
                <a16:creationId xmlns:a16="http://schemas.microsoft.com/office/drawing/2014/main" id="{BD26B1CE-89A4-CF88-8B33-9FB5347AAB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2716" y="500235"/>
            <a:ext cx="3936821" cy="2825895"/>
          </a:xfrm>
          <a:prstGeom prst="rect">
            <a:avLst/>
          </a:prstGeom>
        </p:spPr>
      </p:pic>
      <p:pic>
        <p:nvPicPr>
          <p:cNvPr id="9" name="Picture 8">
            <a:extLst>
              <a:ext uri="{FF2B5EF4-FFF2-40B4-BE49-F238E27FC236}">
                <a16:creationId xmlns:a16="http://schemas.microsoft.com/office/drawing/2014/main" id="{43861CCF-9F79-D89D-AFB8-F1DCACED14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2790" y="1965960"/>
            <a:ext cx="4851485" cy="3759901"/>
          </a:xfrm>
          <a:prstGeom prst="rect">
            <a:avLst/>
          </a:prstGeom>
        </p:spPr>
      </p:pic>
    </p:spTree>
    <p:extLst>
      <p:ext uri="{BB962C8B-B14F-4D97-AF65-F5344CB8AC3E}">
        <p14:creationId xmlns:p14="http://schemas.microsoft.com/office/powerpoint/2010/main" val="2653634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83C15-C64A-509F-E623-E6DD4168AF5C}"/>
              </a:ext>
            </a:extLst>
          </p:cNvPr>
          <p:cNvSpPr>
            <a:spLocks noGrp="1"/>
          </p:cNvSpPr>
          <p:nvPr>
            <p:ph type="title"/>
          </p:nvPr>
        </p:nvSpPr>
        <p:spPr>
          <a:xfrm>
            <a:off x="1611909" y="-142322"/>
            <a:ext cx="10018713" cy="1752599"/>
          </a:xfrm>
        </p:spPr>
        <p:txBody>
          <a:bodyPr>
            <a:normAutofit/>
          </a:bodyPr>
          <a:lstStyle/>
          <a:p>
            <a:pPr algn="ctr"/>
            <a:r>
              <a:rPr lang="en-US" b="1" dirty="0">
                <a:latin typeface="Calibri" panose="020F0502020204030204" pitchFamily="34" charset="0"/>
                <a:cs typeface="Calibri" panose="020F0502020204030204" pitchFamily="34" charset="0"/>
              </a:rPr>
              <a:t>We love teaching outside the classroom</a:t>
            </a:r>
            <a:r>
              <a:rPr lang="en-US" dirty="0">
                <a:latin typeface="Calibri" panose="020F0502020204030204" pitchFamily="34" charset="0"/>
                <a:cs typeface="Calibri" panose="020F0502020204030204" pitchFamily="34" charset="0"/>
              </a:rPr>
              <a:t>…</a:t>
            </a:r>
          </a:p>
        </p:txBody>
      </p:sp>
      <p:pic>
        <p:nvPicPr>
          <p:cNvPr id="5" name="Picture 4" descr="A group of children playing outside&#10;&#10;Description automatically generated">
            <a:extLst>
              <a:ext uri="{FF2B5EF4-FFF2-40B4-BE49-F238E27FC236}">
                <a16:creationId xmlns:a16="http://schemas.microsoft.com/office/drawing/2014/main" id="{B3B2BAF2-0492-D6DD-F466-724B0456AD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6873" y="2206586"/>
            <a:ext cx="5178217" cy="3334258"/>
          </a:xfrm>
          <a:prstGeom prst="rect">
            <a:avLst/>
          </a:prstGeom>
        </p:spPr>
      </p:pic>
      <p:pic>
        <p:nvPicPr>
          <p:cNvPr id="7" name="Picture 6" descr="A group of children on a bench&#10;&#10;Description automatically generated">
            <a:extLst>
              <a:ext uri="{FF2B5EF4-FFF2-40B4-BE49-F238E27FC236}">
                <a16:creationId xmlns:a16="http://schemas.microsoft.com/office/drawing/2014/main" id="{4554570E-5E9F-5559-AEED-941469EE2B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2771" y="1317156"/>
            <a:ext cx="5920741" cy="3334258"/>
          </a:xfrm>
          <a:prstGeom prst="rect">
            <a:avLst/>
          </a:prstGeom>
        </p:spPr>
      </p:pic>
    </p:spTree>
    <p:extLst>
      <p:ext uri="{BB962C8B-B14F-4D97-AF65-F5344CB8AC3E}">
        <p14:creationId xmlns:p14="http://schemas.microsoft.com/office/powerpoint/2010/main" val="128604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84481-FFB5-490D-DCA0-659546CF8745}"/>
              </a:ext>
            </a:extLst>
          </p:cNvPr>
          <p:cNvSpPr>
            <a:spLocks noGrp="1"/>
          </p:cNvSpPr>
          <p:nvPr>
            <p:ph type="title"/>
          </p:nvPr>
        </p:nvSpPr>
        <p:spPr>
          <a:xfrm>
            <a:off x="190167" y="-114300"/>
            <a:ext cx="10018713" cy="1752599"/>
          </a:xfrm>
        </p:spPr>
        <p:txBody>
          <a:bodyPr/>
          <a:lstStyle/>
          <a:p>
            <a:r>
              <a:rPr lang="en-US" dirty="0">
                <a:latin typeface="Calibri" panose="020F0502020204030204" pitchFamily="34" charset="0"/>
                <a:cs typeface="Calibri" panose="020F0502020204030204" pitchFamily="34" charset="0"/>
              </a:rPr>
              <a:t>We also learn how to teach each other. </a:t>
            </a:r>
            <a:endParaRPr lang="en-US" dirty="0">
              <a:latin typeface="Segoe Script" panose="030B0504020000000003" pitchFamily="66" charset="0"/>
            </a:endParaRPr>
          </a:p>
        </p:txBody>
      </p:sp>
      <p:pic>
        <p:nvPicPr>
          <p:cNvPr id="5" name="Picture 4" descr="A group of children sitting on a bench&#10;&#10;Description automatically generated">
            <a:extLst>
              <a:ext uri="{FF2B5EF4-FFF2-40B4-BE49-F238E27FC236}">
                <a16:creationId xmlns:a16="http://schemas.microsoft.com/office/drawing/2014/main" id="{ED45CB86-D0C2-7F36-8344-E9081A4144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0869" y="1851659"/>
            <a:ext cx="6305475" cy="3550921"/>
          </a:xfrm>
          <a:prstGeom prst="rect">
            <a:avLst/>
          </a:prstGeom>
        </p:spPr>
      </p:pic>
      <p:pic>
        <p:nvPicPr>
          <p:cNvPr id="7" name="Picture 6" descr="A group of children sitting on a bench&#10;&#10;Description automatically generated">
            <a:extLst>
              <a:ext uri="{FF2B5EF4-FFF2-40B4-BE49-F238E27FC236}">
                <a16:creationId xmlns:a16="http://schemas.microsoft.com/office/drawing/2014/main" id="{E51EC06D-4DDD-0923-1EC2-563C2B4B85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06740" y="1100188"/>
            <a:ext cx="3417903" cy="5627795"/>
          </a:xfrm>
          <a:prstGeom prst="rect">
            <a:avLst/>
          </a:prstGeom>
        </p:spPr>
      </p:pic>
    </p:spTree>
    <p:extLst>
      <p:ext uri="{BB962C8B-B14F-4D97-AF65-F5344CB8AC3E}">
        <p14:creationId xmlns:p14="http://schemas.microsoft.com/office/powerpoint/2010/main" val="2990918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49"/>
        <p:cNvGrpSpPr/>
        <p:nvPr/>
      </p:nvGrpSpPr>
      <p:grpSpPr>
        <a:xfrm>
          <a:off x="0" y="0"/>
          <a:ext cx="0" cy="0"/>
          <a:chOff x="0" y="0"/>
          <a:chExt cx="0" cy="0"/>
        </a:xfrm>
      </p:grpSpPr>
      <p:sp>
        <p:nvSpPr>
          <p:cNvPr id="250" name="Google Shape;250;p16"/>
          <p:cNvSpPr/>
          <p:nvPr/>
        </p:nvSpPr>
        <p:spPr>
          <a:xfrm>
            <a:off x="231140" y="243840"/>
            <a:ext cx="11724640" cy="63779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251" name="Google Shape;251;p16"/>
          <p:cNvSpPr/>
          <p:nvPr/>
        </p:nvSpPr>
        <p:spPr>
          <a:xfrm>
            <a:off x="231140" y="243840"/>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cxnSp>
        <p:nvCxnSpPr>
          <p:cNvPr id="252" name="Google Shape;252;p16"/>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cxnSp>
        <p:nvCxnSpPr>
          <p:cNvPr id="253" name="Google Shape;253;p16"/>
          <p:cNvCxnSpPr/>
          <p:nvPr/>
        </p:nvCxnSpPr>
        <p:spPr>
          <a:xfrm>
            <a:off x="1978660" y="5462458"/>
            <a:ext cx="8229601" cy="0"/>
          </a:xfrm>
          <a:prstGeom prst="straightConnector1">
            <a:avLst/>
          </a:prstGeom>
          <a:noFill/>
          <a:ln w="10000" cap="flat" cmpd="sng">
            <a:solidFill>
              <a:srgbClr val="FFFFFF"/>
            </a:solidFill>
            <a:prstDash val="solid"/>
            <a:round/>
            <a:headEnd type="none" w="sm" len="sm"/>
            <a:tailEnd type="none" w="sm" len="sm"/>
          </a:ln>
        </p:spPr>
      </p:cxnSp>
      <p:sp>
        <p:nvSpPr>
          <p:cNvPr id="254" name="Google Shape;254;p16"/>
          <p:cNvSpPr txBox="1">
            <a:spLocks noGrp="1"/>
          </p:cNvSpPr>
          <p:nvPr>
            <p:ph type="title"/>
          </p:nvPr>
        </p:nvSpPr>
        <p:spPr>
          <a:xfrm>
            <a:off x="1109980" y="4208424"/>
            <a:ext cx="9966960" cy="132588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rgbClr val="FFFFFF"/>
              </a:buClr>
              <a:buSzPts val="6600"/>
              <a:buFont typeface="Corbel"/>
              <a:buNone/>
            </a:pPr>
            <a:r>
              <a:rPr lang="en-US" sz="6600" b="1" dirty="0">
                <a:solidFill>
                  <a:srgbClr val="FFFFFF"/>
                </a:solidFill>
                <a:latin typeface="Calibri" panose="020F0502020204030204" pitchFamily="34" charset="0"/>
                <a:cs typeface="Calibri" panose="020F0502020204030204" pitchFamily="34" charset="0"/>
              </a:rPr>
              <a:t>History through art and drama</a:t>
            </a:r>
            <a:endParaRPr dirty="0">
              <a:latin typeface="Calibri" panose="020F0502020204030204" pitchFamily="34" charset="0"/>
              <a:cs typeface="Calibri" panose="020F0502020204030204" pitchFamily="34" charset="0"/>
            </a:endParaRPr>
          </a:p>
        </p:txBody>
      </p:sp>
      <p:pic>
        <p:nvPicPr>
          <p:cNvPr id="255" name="Google Shape;255;p16"/>
          <p:cNvPicPr preferRelativeResize="0"/>
          <p:nvPr/>
        </p:nvPicPr>
        <p:blipFill rotWithShape="1">
          <a:blip r:embed="rId3" cstate="email">
            <a:alphaModFix/>
            <a:extLst>
              <a:ext uri="{28A0092B-C50C-407E-A947-70E740481C1C}">
                <a14:useLocalDpi xmlns:a14="http://schemas.microsoft.com/office/drawing/2010/main"/>
              </a:ext>
            </a:extLst>
          </a:blip>
          <a:srcRect r="-2"/>
          <a:stretch/>
        </p:blipFill>
        <p:spPr>
          <a:xfrm>
            <a:off x="243840" y="256540"/>
            <a:ext cx="7287768" cy="3764276"/>
          </a:xfrm>
          <a:prstGeom prst="rect">
            <a:avLst/>
          </a:prstGeom>
          <a:noFill/>
          <a:ln>
            <a:noFill/>
          </a:ln>
        </p:spPr>
      </p:pic>
      <p:pic>
        <p:nvPicPr>
          <p:cNvPr id="256" name="Google Shape;256;p1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31608" y="256540"/>
            <a:ext cx="4420906" cy="37642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7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98BB9-E871-007C-3C3F-10D5F5D56385}"/>
              </a:ext>
            </a:extLst>
          </p:cNvPr>
          <p:cNvSpPr>
            <a:spLocks noGrp="1"/>
          </p:cNvSpPr>
          <p:nvPr>
            <p:ph type="title"/>
          </p:nvPr>
        </p:nvSpPr>
        <p:spPr>
          <a:xfrm>
            <a:off x="386519" y="609600"/>
            <a:ext cx="11491055" cy="1356360"/>
          </a:xfrm>
        </p:spPr>
        <p:txBody>
          <a:bodyPr>
            <a:normAutofit/>
          </a:bodyPr>
          <a:lstStyle/>
          <a:p>
            <a:pPr algn="ctr"/>
            <a:r>
              <a:rPr lang="en-US" b="1" dirty="0">
                <a:latin typeface="Calibri" panose="020F0502020204030204" pitchFamily="34" charset="0"/>
                <a:cs typeface="Calibri" panose="020F0502020204030204" pitchFamily="34" charset="0"/>
              </a:rPr>
              <a:t>We learn about our history and culture using drama techniques and art.</a:t>
            </a:r>
          </a:p>
        </p:txBody>
      </p:sp>
      <p:pic>
        <p:nvPicPr>
          <p:cNvPr id="5" name="Picture 4">
            <a:extLst>
              <a:ext uri="{FF2B5EF4-FFF2-40B4-BE49-F238E27FC236}">
                <a16:creationId xmlns:a16="http://schemas.microsoft.com/office/drawing/2014/main" id="{4C90D8E2-223F-6A48-F8CE-812168684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6520" y="2765947"/>
            <a:ext cx="6277504" cy="3600563"/>
          </a:xfrm>
          <a:prstGeom prst="rect">
            <a:avLst/>
          </a:prstGeom>
        </p:spPr>
      </p:pic>
      <p:pic>
        <p:nvPicPr>
          <p:cNvPr id="7" name="Picture 6">
            <a:extLst>
              <a:ext uri="{FF2B5EF4-FFF2-40B4-BE49-F238E27FC236}">
                <a16:creationId xmlns:a16="http://schemas.microsoft.com/office/drawing/2014/main" id="{D43D390D-65EB-4C77-950C-32199A59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28549" y="2354580"/>
            <a:ext cx="5876931" cy="3196225"/>
          </a:xfrm>
          <a:prstGeom prst="rect">
            <a:avLst/>
          </a:prstGeom>
        </p:spPr>
      </p:pic>
    </p:spTree>
    <p:extLst>
      <p:ext uri="{BB962C8B-B14F-4D97-AF65-F5344CB8AC3E}">
        <p14:creationId xmlns:p14="http://schemas.microsoft.com/office/powerpoint/2010/main" val="2601879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15"/>
        <p:cNvGrpSpPr/>
        <p:nvPr/>
      </p:nvGrpSpPr>
      <p:grpSpPr>
        <a:xfrm>
          <a:off x="0" y="0"/>
          <a:ext cx="0" cy="0"/>
          <a:chOff x="0" y="0"/>
          <a:chExt cx="0" cy="0"/>
        </a:xfrm>
      </p:grpSpPr>
      <p:sp>
        <p:nvSpPr>
          <p:cNvPr id="116" name="Google Shape;116;p4"/>
          <p:cNvSpPr/>
          <p:nvPr/>
        </p:nvSpPr>
        <p:spPr>
          <a:xfrm>
            <a:off x="231140" y="243840"/>
            <a:ext cx="11724640" cy="63779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117" name="Google Shape;117;p4"/>
          <p:cNvSpPr/>
          <p:nvPr/>
        </p:nvSpPr>
        <p:spPr>
          <a:xfrm>
            <a:off x="231140" y="243840"/>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cxnSp>
        <p:nvCxnSpPr>
          <p:cNvPr id="118" name="Google Shape;118;p4"/>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cxnSp>
        <p:nvCxnSpPr>
          <p:cNvPr id="119" name="Google Shape;119;p4"/>
          <p:cNvCxnSpPr/>
          <p:nvPr/>
        </p:nvCxnSpPr>
        <p:spPr>
          <a:xfrm>
            <a:off x="1978660" y="5462458"/>
            <a:ext cx="8229601" cy="0"/>
          </a:xfrm>
          <a:prstGeom prst="straightConnector1">
            <a:avLst/>
          </a:prstGeom>
          <a:noFill/>
          <a:ln w="10000" cap="flat" cmpd="sng">
            <a:solidFill>
              <a:srgbClr val="FFFFFF"/>
            </a:solidFill>
            <a:prstDash val="solid"/>
            <a:round/>
            <a:headEnd type="none" w="sm" len="sm"/>
            <a:tailEnd type="none" w="sm" len="sm"/>
          </a:ln>
        </p:spPr>
      </p:cxnSp>
      <p:sp>
        <p:nvSpPr>
          <p:cNvPr id="120" name="Google Shape;120;p4"/>
          <p:cNvSpPr txBox="1">
            <a:spLocks noGrp="1"/>
          </p:cNvSpPr>
          <p:nvPr>
            <p:ph type="title"/>
          </p:nvPr>
        </p:nvSpPr>
        <p:spPr>
          <a:xfrm>
            <a:off x="932180" y="4776467"/>
            <a:ext cx="9966960" cy="132588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rgbClr val="FFFFFF"/>
              </a:buClr>
              <a:buSzPct val="100000"/>
              <a:buFont typeface="Corbel"/>
              <a:buNone/>
            </a:pPr>
            <a:r>
              <a:rPr lang="en-US" sz="5100" b="1" cap="none" dirty="0">
                <a:solidFill>
                  <a:srgbClr val="FFFFFF"/>
                </a:solidFill>
                <a:latin typeface="Calibri" panose="020F0502020204030204" pitchFamily="34" charset="0"/>
                <a:cs typeface="Calibri" panose="020F0502020204030204" pitchFamily="34" charset="0"/>
              </a:rPr>
              <a:t>CYPRUS … A UNIQUE, BEAUTIFUL ISLAND FAMOUS FOR ITS SUNNY BEACHES…</a:t>
            </a:r>
            <a:endParaRPr dirty="0">
              <a:latin typeface="Calibri" panose="020F0502020204030204" pitchFamily="34" charset="0"/>
              <a:cs typeface="Calibri" panose="020F0502020204030204" pitchFamily="34" charset="0"/>
            </a:endParaRPr>
          </a:p>
        </p:txBody>
      </p:sp>
      <p:pic>
        <p:nvPicPr>
          <p:cNvPr id="121" name="Google Shape;121;p4" descr="Beautiful Landscape Near Of Nissi Beach And Cavo Greco In Ayia Napa Cyprus  Island Mediterranean Sea Amazing Blue Green Sea And Sunny Day Stock Photo -  Download Image Now - iStoc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3840" y="256540"/>
            <a:ext cx="7287768" cy="3764276"/>
          </a:xfrm>
          <a:prstGeom prst="rect">
            <a:avLst/>
          </a:prstGeom>
          <a:noFill/>
          <a:ln>
            <a:noFill/>
          </a:ln>
        </p:spPr>
      </p:pic>
      <p:pic>
        <p:nvPicPr>
          <p:cNvPr id="122" name="Google Shape;122;p4" descr="Cyprus Island | Attractions in Cyprus | Culture and History"/>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31608" y="256540"/>
            <a:ext cx="4420906" cy="37642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4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AB62EE-ED37-40AC-EF5F-99BF3CFC58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3199" y="564442"/>
            <a:ext cx="5966306" cy="3367516"/>
          </a:xfrm>
          <a:prstGeom prst="rect">
            <a:avLst/>
          </a:prstGeom>
        </p:spPr>
      </p:pic>
      <p:pic>
        <p:nvPicPr>
          <p:cNvPr id="8" name="Picture 7">
            <a:extLst>
              <a:ext uri="{FF2B5EF4-FFF2-40B4-BE49-F238E27FC236}">
                <a16:creationId xmlns:a16="http://schemas.microsoft.com/office/drawing/2014/main" id="{C45B2890-21B7-2E76-F5F0-C9DBA31364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0560" y="2073603"/>
            <a:ext cx="7218241" cy="4299965"/>
          </a:xfrm>
          <a:prstGeom prst="rect">
            <a:avLst/>
          </a:prstGeom>
        </p:spPr>
      </p:pic>
      <p:sp>
        <p:nvSpPr>
          <p:cNvPr id="3" name="TextBox 2">
            <a:extLst>
              <a:ext uri="{FF2B5EF4-FFF2-40B4-BE49-F238E27FC236}">
                <a16:creationId xmlns:a16="http://schemas.microsoft.com/office/drawing/2014/main" id="{E422DE15-6B0B-F458-D259-B43A79C89262}"/>
              </a:ext>
            </a:extLst>
          </p:cNvPr>
          <p:cNvSpPr txBox="1"/>
          <p:nvPr/>
        </p:nvSpPr>
        <p:spPr>
          <a:xfrm>
            <a:off x="6697980" y="484432"/>
            <a:ext cx="4491990" cy="1384995"/>
          </a:xfrm>
          <a:prstGeom prst="rect">
            <a:avLst/>
          </a:prstGeom>
          <a:noFill/>
        </p:spPr>
        <p:txBody>
          <a:bodyPr wrap="square" rtlCol="0">
            <a:spAutoFit/>
          </a:bodyPr>
          <a:lstStyle/>
          <a:p>
            <a:pPr algn="ctr"/>
            <a:r>
              <a:rPr lang="en-US" sz="2800" b="1" dirty="0"/>
              <a:t>We make crafts and we even design ancient Greek costumes! </a:t>
            </a:r>
          </a:p>
        </p:txBody>
      </p:sp>
    </p:spTree>
    <p:extLst>
      <p:ext uri="{BB962C8B-B14F-4D97-AF65-F5344CB8AC3E}">
        <p14:creationId xmlns:p14="http://schemas.microsoft.com/office/powerpoint/2010/main" val="314150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29564-5C17-EE40-7DD0-06AEC0A1B099}"/>
              </a:ext>
            </a:extLst>
          </p:cNvPr>
          <p:cNvSpPr>
            <a:spLocks noGrp="1"/>
          </p:cNvSpPr>
          <p:nvPr>
            <p:ph type="title"/>
          </p:nvPr>
        </p:nvSpPr>
        <p:spPr>
          <a:xfrm>
            <a:off x="605790" y="-80408"/>
            <a:ext cx="12058650" cy="2537858"/>
          </a:xfrm>
        </p:spPr>
        <p:txBody>
          <a:bodyPr>
            <a:normAutofit/>
          </a:bodyPr>
          <a:lstStyle/>
          <a:p>
            <a:r>
              <a:rPr lang="en-US" dirty="0"/>
              <a:t>We wear ancient Greek costumes and we play roles, so as to have a better understanding. We become archeologists to maintain clearer picture of our roots…</a:t>
            </a:r>
          </a:p>
        </p:txBody>
      </p:sp>
      <p:pic>
        <p:nvPicPr>
          <p:cNvPr id="6" name="Picture 5">
            <a:extLst>
              <a:ext uri="{FF2B5EF4-FFF2-40B4-BE49-F238E27FC236}">
                <a16:creationId xmlns:a16="http://schemas.microsoft.com/office/drawing/2014/main" id="{95AC422D-19A3-9F2A-4595-155C76CC3511}"/>
              </a:ext>
            </a:extLst>
          </p:cNvPr>
          <p:cNvPicPr>
            <a:picLocks noChangeAspect="1"/>
          </p:cNvPicPr>
          <p:nvPr/>
        </p:nvPicPr>
        <p:blipFill>
          <a:blip r:embed="rId2"/>
          <a:stretch>
            <a:fillRect/>
          </a:stretch>
        </p:blipFill>
        <p:spPr>
          <a:xfrm>
            <a:off x="2800957" y="2225040"/>
            <a:ext cx="3295043" cy="4351021"/>
          </a:xfrm>
          <a:prstGeom prst="rect">
            <a:avLst/>
          </a:prstGeom>
        </p:spPr>
      </p:pic>
      <p:pic>
        <p:nvPicPr>
          <p:cNvPr id="4" name="Picture 3">
            <a:extLst>
              <a:ext uri="{FF2B5EF4-FFF2-40B4-BE49-F238E27FC236}">
                <a16:creationId xmlns:a16="http://schemas.microsoft.com/office/drawing/2014/main" id="{8998542F-DB25-100B-5E9C-50BEABE877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9572" y="2317433"/>
            <a:ext cx="5730054" cy="4351021"/>
          </a:xfrm>
          <a:prstGeom prst="rect">
            <a:avLst/>
          </a:prstGeom>
        </p:spPr>
      </p:pic>
      <p:sp>
        <p:nvSpPr>
          <p:cNvPr id="3" name="Oval 2"/>
          <p:cNvSpPr/>
          <p:nvPr/>
        </p:nvSpPr>
        <p:spPr>
          <a:xfrm>
            <a:off x="10699668" y="3633849"/>
            <a:ext cx="617516" cy="7718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343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083A1-22F4-02AE-A0B1-13E55848BF6C}"/>
              </a:ext>
            </a:extLst>
          </p:cNvPr>
          <p:cNvSpPr>
            <a:spLocks noGrp="1"/>
          </p:cNvSpPr>
          <p:nvPr>
            <p:ph type="title"/>
          </p:nvPr>
        </p:nvSpPr>
        <p:spPr>
          <a:xfrm>
            <a:off x="617219" y="275515"/>
            <a:ext cx="9875520" cy="1356360"/>
          </a:xfrm>
        </p:spPr>
        <p:txBody>
          <a:bodyPr>
            <a:normAutofit/>
          </a:bodyPr>
          <a:lstStyle/>
          <a:p>
            <a:pPr algn="ctr"/>
            <a:r>
              <a:rPr lang="en-US" sz="3600" b="1" dirty="0">
                <a:latin typeface="Calibri" panose="020F0502020204030204" pitchFamily="34" charset="0"/>
                <a:cs typeface="Calibri" panose="020F0502020204030204" pitchFamily="34" charset="0"/>
              </a:rPr>
              <a:t>We present Easter customs with a dramatization.</a:t>
            </a:r>
          </a:p>
        </p:txBody>
      </p:sp>
      <p:pic>
        <p:nvPicPr>
          <p:cNvPr id="4" name="Picture 3">
            <a:extLst>
              <a:ext uri="{FF2B5EF4-FFF2-40B4-BE49-F238E27FC236}">
                <a16:creationId xmlns:a16="http://schemas.microsoft.com/office/drawing/2014/main" id="{642E0D20-9F13-B6FF-46EA-F7E56E5155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5374" y="1593775"/>
            <a:ext cx="5770353" cy="4760760"/>
          </a:xfrm>
          <a:prstGeom prst="rect">
            <a:avLst/>
          </a:prstGeom>
        </p:spPr>
      </p:pic>
      <p:pic>
        <p:nvPicPr>
          <p:cNvPr id="6" name="Picture 5">
            <a:extLst>
              <a:ext uri="{FF2B5EF4-FFF2-40B4-BE49-F238E27FC236}">
                <a16:creationId xmlns:a16="http://schemas.microsoft.com/office/drawing/2014/main" id="{6C48F594-4565-D27D-5749-3E0A9918EF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06024" y="1593775"/>
            <a:ext cx="5574058" cy="4654625"/>
          </a:xfrm>
          <a:prstGeom prst="rect">
            <a:avLst/>
          </a:prstGeom>
        </p:spPr>
      </p:pic>
    </p:spTree>
    <p:extLst>
      <p:ext uri="{BB962C8B-B14F-4D97-AF65-F5344CB8AC3E}">
        <p14:creationId xmlns:p14="http://schemas.microsoft.com/office/powerpoint/2010/main" val="778434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65901-1EDB-6D95-B9D8-E0A178ED28D5}"/>
              </a:ext>
            </a:extLst>
          </p:cNvPr>
          <p:cNvSpPr>
            <a:spLocks noGrp="1"/>
          </p:cNvSpPr>
          <p:nvPr>
            <p:ph type="title"/>
          </p:nvPr>
        </p:nvSpPr>
        <p:spPr>
          <a:xfrm>
            <a:off x="-1236029" y="-410898"/>
            <a:ext cx="10018713" cy="1752599"/>
          </a:xfrm>
        </p:spPr>
        <p:txBody>
          <a:bodyPr/>
          <a:lstStyle/>
          <a:p>
            <a:r>
              <a:rPr lang="en-US" b="1" dirty="0">
                <a:latin typeface="Calibri" panose="020F0502020204030204" pitchFamily="34" charset="0"/>
                <a:cs typeface="Calibri" panose="020F0502020204030204" pitchFamily="34" charset="0"/>
              </a:rPr>
              <a:t>Shadow theatre</a:t>
            </a:r>
          </a:p>
        </p:txBody>
      </p:sp>
      <p:pic>
        <p:nvPicPr>
          <p:cNvPr id="4" name="Picture 3">
            <a:extLst>
              <a:ext uri="{FF2B5EF4-FFF2-40B4-BE49-F238E27FC236}">
                <a16:creationId xmlns:a16="http://schemas.microsoft.com/office/drawing/2014/main" id="{F9F117C9-C77E-1FD1-A63E-4F00165534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203367">
            <a:off x="1551306" y="1227966"/>
            <a:ext cx="3349090" cy="4770166"/>
          </a:xfrm>
          <a:prstGeom prst="rect">
            <a:avLst/>
          </a:prstGeom>
        </p:spPr>
      </p:pic>
      <p:pic>
        <p:nvPicPr>
          <p:cNvPr id="6" name="Picture 5">
            <a:extLst>
              <a:ext uri="{FF2B5EF4-FFF2-40B4-BE49-F238E27FC236}">
                <a16:creationId xmlns:a16="http://schemas.microsoft.com/office/drawing/2014/main" id="{DAEE1B7E-9D61-2EFA-5C4F-E584FA971B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7730" y="3429000"/>
            <a:ext cx="4840383" cy="3294405"/>
          </a:xfrm>
          <a:prstGeom prst="rect">
            <a:avLst/>
          </a:prstGeom>
        </p:spPr>
      </p:pic>
      <p:pic>
        <p:nvPicPr>
          <p:cNvPr id="8" name="Picture 7">
            <a:extLst>
              <a:ext uri="{FF2B5EF4-FFF2-40B4-BE49-F238E27FC236}">
                <a16:creationId xmlns:a16="http://schemas.microsoft.com/office/drawing/2014/main" id="{B66078CF-420F-51F4-8C40-33725110CD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03854" y="169454"/>
            <a:ext cx="4788146" cy="3524431"/>
          </a:xfrm>
          <a:prstGeom prst="rect">
            <a:avLst/>
          </a:prstGeom>
        </p:spPr>
      </p:pic>
    </p:spTree>
    <p:extLst>
      <p:ext uri="{BB962C8B-B14F-4D97-AF65-F5344CB8AC3E}">
        <p14:creationId xmlns:p14="http://schemas.microsoft.com/office/powerpoint/2010/main" val="1849619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E6F08E-3B28-632F-7038-47ED3B094EC9}"/>
              </a:ext>
            </a:extLst>
          </p:cNvPr>
          <p:cNvSpPr>
            <a:spLocks noGrp="1"/>
          </p:cNvSpPr>
          <p:nvPr>
            <p:ph type="title"/>
          </p:nvPr>
        </p:nvSpPr>
        <p:spPr>
          <a:xfrm>
            <a:off x="634276" y="640080"/>
            <a:ext cx="4208656" cy="3034857"/>
          </a:xfrm>
        </p:spPr>
        <p:txBody>
          <a:bodyPr vert="horz" lIns="91440" tIns="45720" rIns="91440" bIns="45720" rtlCol="0" anchor="b">
            <a:normAutofit/>
          </a:bodyPr>
          <a:lstStyle/>
          <a:p>
            <a:r>
              <a:rPr lang="en-US" sz="4400" b="1" kern="1200" cap="all" spc="200" baseline="0" dirty="0">
                <a:solidFill>
                  <a:srgbClr val="FFFFFF"/>
                </a:solidFill>
                <a:latin typeface="+mj-lt"/>
                <a:ea typeface="+mj-ea"/>
                <a:cs typeface="+mj-cs"/>
              </a:rPr>
              <a:t>Everyone is unique!</a:t>
            </a:r>
            <a:br>
              <a:rPr lang="en-US" sz="4400" b="1" kern="1200" cap="all" spc="200" baseline="0" dirty="0">
                <a:solidFill>
                  <a:srgbClr val="FFFFFF"/>
                </a:solidFill>
                <a:latin typeface="+mj-lt"/>
                <a:ea typeface="+mj-ea"/>
                <a:cs typeface="+mj-cs"/>
              </a:rPr>
            </a:br>
            <a:r>
              <a:rPr lang="en-US" sz="4400" b="1" kern="1200" cap="all" spc="200" baseline="0" dirty="0">
                <a:solidFill>
                  <a:srgbClr val="FFFFFF"/>
                </a:solidFill>
                <a:latin typeface="+mj-lt"/>
                <a:ea typeface="+mj-ea"/>
                <a:cs typeface="+mj-cs"/>
              </a:rPr>
              <a:t>We are all special!</a:t>
            </a:r>
          </a:p>
        </p:txBody>
      </p:sp>
      <p:cxnSp>
        <p:nvCxnSpPr>
          <p:cNvPr id="19" name="Straight Connector 18">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6" name="Graphic 5" descr="Lion">
            <a:extLst>
              <a:ext uri="{FF2B5EF4-FFF2-40B4-BE49-F238E27FC236}">
                <a16:creationId xmlns:a16="http://schemas.microsoft.com/office/drawing/2014/main" id="{F3E398B5-0B97-67DF-A6F7-8ED40EDEBA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699753"/>
            <a:ext cx="5459470" cy="5459470"/>
          </a:xfrm>
          <a:prstGeom prst="rect">
            <a:avLst/>
          </a:prstGeom>
        </p:spPr>
      </p:pic>
      <p:pic>
        <p:nvPicPr>
          <p:cNvPr id="3" name="Picture 2" descr="A bulletin board with hand drawings and pictures&#10;&#10;Description automatically generated">
            <a:extLst>
              <a:ext uri="{FF2B5EF4-FFF2-40B4-BE49-F238E27FC236}">
                <a16:creationId xmlns:a16="http://schemas.microsoft.com/office/drawing/2014/main" id="{B503F007-330C-B3F4-8C9E-326D516704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42932" y="-976"/>
            <a:ext cx="7345795" cy="6721809"/>
          </a:xfrm>
          <a:prstGeom prst="rect">
            <a:avLst/>
          </a:prstGeom>
        </p:spPr>
      </p:pic>
    </p:spTree>
    <p:extLst>
      <p:ext uri="{BB962C8B-B14F-4D97-AF65-F5344CB8AC3E}">
        <p14:creationId xmlns:p14="http://schemas.microsoft.com/office/powerpoint/2010/main" val="1380599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F915D-02D6-93CB-0413-15B0DA283072}"/>
              </a:ext>
            </a:extLst>
          </p:cNvPr>
          <p:cNvSpPr>
            <a:spLocks noGrp="1"/>
          </p:cNvSpPr>
          <p:nvPr>
            <p:ph type="title"/>
          </p:nvPr>
        </p:nvSpPr>
        <p:spPr>
          <a:xfrm>
            <a:off x="-1527210" y="707987"/>
            <a:ext cx="11085897" cy="1356360"/>
          </a:xfrm>
        </p:spPr>
        <p:txBody>
          <a:bodyPr>
            <a:normAutofit/>
          </a:bodyPr>
          <a:lstStyle/>
          <a:p>
            <a:r>
              <a:rPr lang="en-US" b="1" dirty="0">
                <a:latin typeface="Calibri" panose="020F0502020204030204" pitchFamily="34" charset="0"/>
                <a:cs typeface="Calibri" panose="020F0502020204030204" pitchFamily="34" charset="0"/>
              </a:rPr>
              <a:t>	Genes day</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Our rare Leon!</a:t>
            </a:r>
          </a:p>
        </p:txBody>
      </p:sp>
      <p:pic>
        <p:nvPicPr>
          <p:cNvPr id="4" name="Picture 3">
            <a:extLst>
              <a:ext uri="{FF2B5EF4-FFF2-40B4-BE49-F238E27FC236}">
                <a16:creationId xmlns:a16="http://schemas.microsoft.com/office/drawing/2014/main" id="{6D704D90-B4C8-D02E-1212-8593CF430D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0580" y="3040379"/>
            <a:ext cx="5523498" cy="3124305"/>
          </a:xfrm>
          <a:prstGeom prst="rect">
            <a:avLst/>
          </a:prstGeom>
        </p:spPr>
      </p:pic>
      <p:pic>
        <p:nvPicPr>
          <p:cNvPr id="6" name="Picture 5">
            <a:extLst>
              <a:ext uri="{FF2B5EF4-FFF2-40B4-BE49-F238E27FC236}">
                <a16:creationId xmlns:a16="http://schemas.microsoft.com/office/drawing/2014/main" id="{69340535-3C38-54E8-4ADD-33937DFBEA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5999" y="552449"/>
            <a:ext cx="5637887" cy="3279843"/>
          </a:xfrm>
          <a:prstGeom prst="rect">
            <a:avLst/>
          </a:prstGeom>
        </p:spPr>
      </p:pic>
    </p:spTree>
    <p:extLst>
      <p:ext uri="{BB962C8B-B14F-4D97-AF65-F5344CB8AC3E}">
        <p14:creationId xmlns:p14="http://schemas.microsoft.com/office/powerpoint/2010/main" val="417708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60"/>
        <p:cNvGrpSpPr/>
        <p:nvPr/>
      </p:nvGrpSpPr>
      <p:grpSpPr>
        <a:xfrm>
          <a:off x="0" y="0"/>
          <a:ext cx="0" cy="0"/>
          <a:chOff x="0" y="0"/>
          <a:chExt cx="0" cy="0"/>
        </a:xfrm>
      </p:grpSpPr>
      <p:sp>
        <p:nvSpPr>
          <p:cNvPr id="261" name="Google Shape;261;p17"/>
          <p:cNvSpPr/>
          <p:nvPr/>
        </p:nvSpPr>
        <p:spPr>
          <a:xfrm>
            <a:off x="231140" y="243840"/>
            <a:ext cx="11724640" cy="63779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262" name="Google Shape;262;p17"/>
          <p:cNvSpPr/>
          <p:nvPr/>
        </p:nvSpPr>
        <p:spPr>
          <a:xfrm>
            <a:off x="231140" y="243840"/>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cxnSp>
        <p:nvCxnSpPr>
          <p:cNvPr id="263" name="Google Shape;263;p17"/>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sp>
        <p:nvSpPr>
          <p:cNvPr id="264" name="Google Shape;264;p17"/>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265" name="Google Shape;265;p17"/>
          <p:cNvSpPr/>
          <p:nvPr/>
        </p:nvSpPr>
        <p:spPr>
          <a:xfrm>
            <a:off x="243840" y="256540"/>
            <a:ext cx="11704320" cy="63652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cxnSp>
        <p:nvCxnSpPr>
          <p:cNvPr id="266" name="Google Shape;266;p17"/>
          <p:cNvCxnSpPr/>
          <p:nvPr/>
        </p:nvCxnSpPr>
        <p:spPr>
          <a:xfrm>
            <a:off x="1978660" y="5458968"/>
            <a:ext cx="8229601" cy="0"/>
          </a:xfrm>
          <a:prstGeom prst="straightConnector1">
            <a:avLst/>
          </a:prstGeom>
          <a:noFill/>
          <a:ln w="10000" cap="flat" cmpd="sng">
            <a:solidFill>
              <a:schemeClr val="accent1"/>
            </a:solidFill>
            <a:prstDash val="solid"/>
            <a:round/>
            <a:headEnd type="none" w="sm" len="sm"/>
            <a:tailEnd type="none" w="sm" len="sm"/>
          </a:ln>
        </p:spPr>
      </p:cxnSp>
      <p:sp>
        <p:nvSpPr>
          <p:cNvPr id="267" name="Google Shape;267;p17"/>
          <p:cNvSpPr txBox="1">
            <a:spLocks noGrp="1"/>
          </p:cNvSpPr>
          <p:nvPr>
            <p:ph type="title"/>
          </p:nvPr>
        </p:nvSpPr>
        <p:spPr>
          <a:xfrm>
            <a:off x="1109980" y="4206240"/>
            <a:ext cx="9966960" cy="132588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accent1"/>
              </a:buClr>
              <a:buSzPts val="3100"/>
              <a:buFont typeface="Corbel"/>
              <a:buNone/>
            </a:pPr>
            <a:r>
              <a:rPr lang="en-US" sz="3100" b="1" cap="none" dirty="0">
                <a:latin typeface="Calibri" panose="020F0502020204030204" pitchFamily="34" charset="0"/>
                <a:cs typeface="Calibri" panose="020F0502020204030204" pitchFamily="34" charset="0"/>
              </a:rPr>
              <a:t>COMMUNICATING OUR SUPPORT TO PATIENTS WHO SUFFER FROM CANCER, THROUGH ARTS…</a:t>
            </a:r>
            <a:endParaRPr dirty="0">
              <a:latin typeface="Calibri" panose="020F0502020204030204" pitchFamily="34" charset="0"/>
              <a:cs typeface="Calibri" panose="020F0502020204030204" pitchFamily="34" charset="0"/>
            </a:endParaRPr>
          </a:p>
        </p:txBody>
      </p:sp>
      <p:pic>
        <p:nvPicPr>
          <p:cNvPr id="270" name="Google Shape;270;p17"/>
          <p:cNvPicPr preferRelativeResize="0">
            <a:picLocks noGrp="1"/>
          </p:cNvPicPr>
          <p:nvPr>
            <p:ph idx="1"/>
          </p:nvPr>
        </p:nvPicPr>
        <p:blipFill rotWithShape="1">
          <a:blip r:embed="rId3" cstate="email">
            <a:alphaModFix/>
            <a:extLst>
              <a:ext uri="{28A0092B-C50C-407E-A947-70E740481C1C}">
                <a14:useLocalDpi xmlns:a14="http://schemas.microsoft.com/office/drawing/2010/main"/>
              </a:ext>
            </a:extLst>
          </a:blip>
          <a:srcRect b="-1"/>
          <a:stretch/>
        </p:blipFill>
        <p:spPr>
          <a:xfrm>
            <a:off x="7993097" y="741172"/>
            <a:ext cx="3470431" cy="3279644"/>
          </a:xfrm>
          <a:prstGeom prst="rect">
            <a:avLst/>
          </a:prstGeom>
          <a:noFill/>
          <a:ln>
            <a:noFill/>
          </a:ln>
        </p:spPr>
      </p:pic>
      <p:pic>
        <p:nvPicPr>
          <p:cNvPr id="268" name="Google Shape;268;p17"/>
          <p:cNvPicPr preferRelativeResize="0"/>
          <p:nvPr/>
        </p:nvPicPr>
        <p:blipFill rotWithShape="1">
          <a:blip r:embed="rId4" cstate="email">
            <a:alphaModFix/>
            <a:extLst>
              <a:ext uri="{28A0092B-C50C-407E-A947-70E740481C1C}">
                <a14:useLocalDpi xmlns:a14="http://schemas.microsoft.com/office/drawing/2010/main"/>
              </a:ext>
            </a:extLst>
          </a:blip>
          <a:srcRect r="-1"/>
          <a:stretch/>
        </p:blipFill>
        <p:spPr>
          <a:xfrm>
            <a:off x="728471" y="741172"/>
            <a:ext cx="3470431" cy="3279644"/>
          </a:xfrm>
          <a:prstGeom prst="rect">
            <a:avLst/>
          </a:prstGeom>
          <a:noFill/>
          <a:ln>
            <a:noFill/>
          </a:ln>
        </p:spPr>
      </p:pic>
      <p:pic>
        <p:nvPicPr>
          <p:cNvPr id="269" name="Google Shape;269;p17"/>
          <p:cNvPicPr preferRelativeResize="0"/>
          <p:nvPr/>
        </p:nvPicPr>
        <p:blipFill rotWithShape="1">
          <a:blip r:embed="rId5" cstate="email">
            <a:alphaModFix/>
            <a:extLst>
              <a:ext uri="{28A0092B-C50C-407E-A947-70E740481C1C}">
                <a14:useLocalDpi xmlns:a14="http://schemas.microsoft.com/office/drawing/2010/main"/>
              </a:ext>
            </a:extLst>
          </a:blip>
          <a:srcRect b="-1"/>
          <a:stretch/>
        </p:blipFill>
        <p:spPr>
          <a:xfrm>
            <a:off x="4360784" y="741172"/>
            <a:ext cx="3470431" cy="3279644"/>
          </a:xfrm>
          <a:prstGeom prst="rect">
            <a:avLst/>
          </a:prstGeom>
          <a:noFill/>
          <a:ln>
            <a:noFill/>
          </a:ln>
        </p:spPr>
      </p:pic>
      <p:sp>
        <p:nvSpPr>
          <p:cNvPr id="2" name="Oval 1"/>
          <p:cNvSpPr/>
          <p:nvPr/>
        </p:nvSpPr>
        <p:spPr>
          <a:xfrm>
            <a:off x="5343896" y="2505694"/>
            <a:ext cx="237507" cy="201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5082639" y="2351314"/>
            <a:ext cx="142504" cy="1781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BCF13-8B45-7BC5-280C-FAACE8195355}"/>
              </a:ext>
            </a:extLst>
          </p:cNvPr>
          <p:cNvSpPr>
            <a:spLocks noGrp="1"/>
          </p:cNvSpPr>
          <p:nvPr>
            <p:ph type="title"/>
          </p:nvPr>
        </p:nvSpPr>
        <p:spPr>
          <a:xfrm>
            <a:off x="1533058" y="52648"/>
            <a:ext cx="10658942" cy="1356360"/>
          </a:xfrm>
        </p:spPr>
        <p:txBody>
          <a:bodyPr>
            <a:normAutofit fontScale="90000"/>
          </a:bodyPr>
          <a:lstStyle/>
          <a:p>
            <a:r>
              <a:rPr lang="en-US" sz="2800" b="1" dirty="0">
                <a:latin typeface="Calibri" panose="020F0502020204030204" pitchFamily="34" charset="0"/>
                <a:cs typeface="Calibri" panose="020F0502020204030204" pitchFamily="34" charset="0"/>
              </a:rPr>
              <a:t>We cultivate the love in reading books, while promoting life skills of inclusion, cultivating diversity, respect. We use drama activities and art.  </a:t>
            </a:r>
          </a:p>
        </p:txBody>
      </p:sp>
      <p:sp>
        <p:nvSpPr>
          <p:cNvPr id="3" name="Text Placeholder 2">
            <a:extLst>
              <a:ext uri="{FF2B5EF4-FFF2-40B4-BE49-F238E27FC236}">
                <a16:creationId xmlns:a16="http://schemas.microsoft.com/office/drawing/2014/main" id="{F843ED34-A39E-9DBD-D367-CC460AE5D622}"/>
              </a:ext>
            </a:extLst>
          </p:cNvPr>
          <p:cNvSpPr>
            <a:spLocks noGrp="1"/>
          </p:cNvSpPr>
          <p:nvPr>
            <p:ph idx="1"/>
          </p:nvPr>
        </p:nvSpPr>
        <p:spPr>
          <a:xfrm>
            <a:off x="2097104" y="5186102"/>
            <a:ext cx="10370377" cy="1356360"/>
          </a:xfrm>
        </p:spPr>
        <p:txBody>
          <a:bodyPr/>
          <a:lstStyle/>
          <a:p>
            <a:r>
              <a:rPr lang="en-US" b="1" i="1" dirty="0">
                <a:latin typeface="Calibri" panose="020F0502020204030204" pitchFamily="34" charset="0"/>
                <a:cs typeface="Calibri" panose="020F0502020204030204" pitchFamily="34" charset="0"/>
              </a:rPr>
              <a:t>“The triangular fish in the strange fish’s world”, </a:t>
            </a:r>
            <a:r>
              <a:rPr lang="en-US" b="1" i="1" dirty="0" err="1">
                <a:latin typeface="Calibri" panose="020F0502020204030204" pitchFamily="34" charset="0"/>
                <a:cs typeface="Calibri" panose="020F0502020204030204" pitchFamily="34" charset="0"/>
              </a:rPr>
              <a:t>Vaggelis</a:t>
            </a:r>
            <a:r>
              <a:rPr lang="en-US" b="1" i="1" dirty="0">
                <a:latin typeface="Calibri" panose="020F0502020204030204" pitchFamily="34" charset="0"/>
                <a:cs typeface="Calibri" panose="020F0502020204030204" pitchFamily="34" charset="0"/>
              </a:rPr>
              <a:t> Iliopoulos</a:t>
            </a:r>
          </a:p>
          <a:p>
            <a:r>
              <a:rPr lang="en-US" b="1" i="1" dirty="0">
                <a:latin typeface="Calibri" panose="020F0502020204030204" pitchFamily="34" charset="0"/>
                <a:cs typeface="Calibri" panose="020F0502020204030204" pitchFamily="34" charset="0"/>
              </a:rPr>
              <a:t>“The triangular fish against the big shark”, </a:t>
            </a:r>
            <a:r>
              <a:rPr lang="en-US" b="1" i="1" dirty="0" err="1">
                <a:latin typeface="Calibri" panose="020F0502020204030204" pitchFamily="34" charset="0"/>
                <a:cs typeface="Calibri" panose="020F0502020204030204" pitchFamily="34" charset="0"/>
              </a:rPr>
              <a:t>Vaggelis</a:t>
            </a:r>
            <a:r>
              <a:rPr lang="en-US" b="1" i="1" dirty="0">
                <a:latin typeface="Calibri" panose="020F0502020204030204" pitchFamily="34" charset="0"/>
                <a:cs typeface="Calibri" panose="020F0502020204030204" pitchFamily="34" charset="0"/>
              </a:rPr>
              <a:t> Iliopoulos</a:t>
            </a:r>
          </a:p>
        </p:txBody>
      </p:sp>
      <p:pic>
        <p:nvPicPr>
          <p:cNvPr id="7" name="Picture 6">
            <a:extLst>
              <a:ext uri="{FF2B5EF4-FFF2-40B4-BE49-F238E27FC236}">
                <a16:creationId xmlns:a16="http://schemas.microsoft.com/office/drawing/2014/main" id="{1907D741-07D6-3857-4FB2-41BCB3BF57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74344" y="1194917"/>
            <a:ext cx="7389796" cy="4205277"/>
          </a:xfrm>
          <a:prstGeom prst="rect">
            <a:avLst/>
          </a:prstGeom>
        </p:spPr>
      </p:pic>
    </p:spTree>
    <p:extLst>
      <p:ext uri="{BB962C8B-B14F-4D97-AF65-F5344CB8AC3E}">
        <p14:creationId xmlns:p14="http://schemas.microsoft.com/office/powerpoint/2010/main" val="2080621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hildren on a field&#10;&#10;Description automatically generated">
            <a:extLst>
              <a:ext uri="{FF2B5EF4-FFF2-40B4-BE49-F238E27FC236}">
                <a16:creationId xmlns:a16="http://schemas.microsoft.com/office/drawing/2014/main" id="{E0EA48F6-FDE6-E70B-54D0-DFF2D821C7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3029" y="1828800"/>
            <a:ext cx="6697875" cy="3771900"/>
          </a:xfrm>
          <a:prstGeom prst="rect">
            <a:avLst/>
          </a:prstGeom>
        </p:spPr>
      </p:pic>
      <p:pic>
        <p:nvPicPr>
          <p:cNvPr id="5" name="Picture 4" descr="A group of people on a field&#10;&#10;Description automatically generated">
            <a:extLst>
              <a:ext uri="{FF2B5EF4-FFF2-40B4-BE49-F238E27FC236}">
                <a16:creationId xmlns:a16="http://schemas.microsoft.com/office/drawing/2014/main" id="{5F4F2EE8-9D02-0DA3-98FE-B1835B98C5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5290" y="3544341"/>
            <a:ext cx="5441950" cy="3272791"/>
          </a:xfrm>
          <a:prstGeom prst="rect">
            <a:avLst/>
          </a:prstGeom>
        </p:spPr>
      </p:pic>
      <p:sp>
        <p:nvSpPr>
          <p:cNvPr id="3" name="Title 2">
            <a:extLst>
              <a:ext uri="{FF2B5EF4-FFF2-40B4-BE49-F238E27FC236}">
                <a16:creationId xmlns:a16="http://schemas.microsoft.com/office/drawing/2014/main" id="{6CD848FE-B21D-B8C7-1D1C-8EBE0F122F95}"/>
              </a:ext>
            </a:extLst>
          </p:cNvPr>
          <p:cNvSpPr>
            <a:spLocks noGrp="1"/>
          </p:cNvSpPr>
          <p:nvPr>
            <p:ph type="title"/>
          </p:nvPr>
        </p:nvSpPr>
        <p:spPr>
          <a:xfrm>
            <a:off x="1755933" y="76201"/>
            <a:ext cx="10018713" cy="1752599"/>
          </a:xfrm>
        </p:spPr>
        <p:txBody>
          <a:bodyPr/>
          <a:lstStyle/>
          <a:p>
            <a:r>
              <a:rPr lang="en-US" dirty="0"/>
              <a:t>“Elmer”, David Mc Kee</a:t>
            </a:r>
          </a:p>
        </p:txBody>
      </p:sp>
    </p:spTree>
    <p:extLst>
      <p:ext uri="{BB962C8B-B14F-4D97-AF65-F5344CB8AC3E}">
        <p14:creationId xmlns:p14="http://schemas.microsoft.com/office/powerpoint/2010/main" val="1647304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E8C19-E0E6-3BE4-AA57-EFD39E45091B}"/>
              </a:ext>
            </a:extLst>
          </p:cNvPr>
          <p:cNvSpPr>
            <a:spLocks noGrp="1"/>
          </p:cNvSpPr>
          <p:nvPr>
            <p:ph type="title"/>
          </p:nvPr>
        </p:nvSpPr>
        <p:spPr>
          <a:xfrm>
            <a:off x="1781491" y="217170"/>
            <a:ext cx="10018713" cy="1752599"/>
          </a:xfrm>
        </p:spPr>
        <p:txBody>
          <a:bodyPr/>
          <a:lstStyle/>
          <a:p>
            <a:r>
              <a:rPr lang="en-US" sz="4000" dirty="0">
                <a:latin typeface="Calibri" panose="020F0502020204030204" pitchFamily="34" charset="0"/>
                <a:cs typeface="Calibri" panose="020F0502020204030204" pitchFamily="34" charset="0"/>
              </a:rPr>
              <a:t>“Seven, the </a:t>
            </a:r>
            <a:r>
              <a:rPr lang="en-US" sz="4000" dirty="0" err="1">
                <a:latin typeface="Calibri" panose="020F0502020204030204" pitchFamily="34" charset="0"/>
                <a:cs typeface="Calibri" panose="020F0502020204030204" pitchFamily="34" charset="0"/>
              </a:rPr>
              <a:t>octapus</a:t>
            </a:r>
            <a:r>
              <a:rPr lang="en-US" sz="4000" dirty="0">
                <a:latin typeface="Calibri" panose="020F0502020204030204" pitchFamily="34" charset="0"/>
                <a:cs typeface="Calibri" panose="020F0502020204030204" pitchFamily="34" charset="0"/>
              </a:rPr>
              <a:t>”, Loukas Panayi</a:t>
            </a:r>
            <a:br>
              <a:rPr lang="en-US" sz="4000" dirty="0">
                <a:latin typeface="Calibri" panose="020F0502020204030204" pitchFamily="34" charset="0"/>
                <a:cs typeface="Calibri" panose="020F0502020204030204" pitchFamily="34" charset="0"/>
              </a:rPr>
            </a:br>
            <a:endParaRPr lang="en-US" dirty="0"/>
          </a:p>
        </p:txBody>
      </p:sp>
      <p:pic>
        <p:nvPicPr>
          <p:cNvPr id="4" name="Picture 3" descr="A board with pictures and pictures on it&#10;&#10;Description automatically generated">
            <a:extLst>
              <a:ext uri="{FF2B5EF4-FFF2-40B4-BE49-F238E27FC236}">
                <a16:creationId xmlns:a16="http://schemas.microsoft.com/office/drawing/2014/main" id="{8C66988A-7032-96E1-36A9-2CA1D823EE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2868" y="1322069"/>
            <a:ext cx="8595957" cy="4840803"/>
          </a:xfrm>
          <a:prstGeom prst="rect">
            <a:avLst/>
          </a:prstGeom>
        </p:spPr>
      </p:pic>
    </p:spTree>
    <p:extLst>
      <p:ext uri="{BB962C8B-B14F-4D97-AF65-F5344CB8AC3E}">
        <p14:creationId xmlns:p14="http://schemas.microsoft.com/office/powerpoint/2010/main" val="1669129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26"/>
        <p:cNvGrpSpPr/>
        <p:nvPr/>
      </p:nvGrpSpPr>
      <p:grpSpPr>
        <a:xfrm>
          <a:off x="0" y="0"/>
          <a:ext cx="0" cy="0"/>
          <a:chOff x="0" y="0"/>
          <a:chExt cx="0" cy="0"/>
        </a:xfrm>
      </p:grpSpPr>
      <p:sp>
        <p:nvSpPr>
          <p:cNvPr id="127" name="Google Shape;127;p5"/>
          <p:cNvSpPr/>
          <p:nvPr/>
        </p:nvSpPr>
        <p:spPr>
          <a:xfrm>
            <a:off x="231140" y="243840"/>
            <a:ext cx="11724640" cy="63779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128" name="Google Shape;128;p5"/>
          <p:cNvSpPr/>
          <p:nvPr/>
        </p:nvSpPr>
        <p:spPr>
          <a:xfrm>
            <a:off x="231140" y="243840"/>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cxnSp>
        <p:nvCxnSpPr>
          <p:cNvPr id="129" name="Google Shape;129;p5"/>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sp>
        <p:nvSpPr>
          <p:cNvPr id="130" name="Google Shape;130;p5"/>
          <p:cNvSpPr/>
          <p:nvPr/>
        </p:nvSpPr>
        <p:spPr>
          <a:xfrm>
            <a:off x="231140" y="243840"/>
            <a:ext cx="11722100" cy="6377939"/>
          </a:xfrm>
          <a:prstGeom prst="rect">
            <a:avLst/>
          </a:prstGeom>
          <a:solidFill>
            <a:schemeClr val="l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131" name="Google Shape;131;p5"/>
          <p:cNvSpPr/>
          <p:nvPr/>
        </p:nvSpPr>
        <p:spPr>
          <a:xfrm>
            <a:off x="7552944" y="246887"/>
            <a:ext cx="4397755" cy="6377939"/>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cxnSp>
        <p:nvCxnSpPr>
          <p:cNvPr id="132" name="Google Shape;132;p5"/>
          <p:cNvCxnSpPr/>
          <p:nvPr/>
        </p:nvCxnSpPr>
        <p:spPr>
          <a:xfrm>
            <a:off x="8370284" y="4405863"/>
            <a:ext cx="2763075" cy="0"/>
          </a:xfrm>
          <a:prstGeom prst="straightConnector1">
            <a:avLst/>
          </a:prstGeom>
          <a:noFill/>
          <a:ln w="10000" cap="flat" cmpd="sng">
            <a:solidFill>
              <a:srgbClr val="FFFFFF"/>
            </a:solidFill>
            <a:prstDash val="solid"/>
            <a:round/>
            <a:headEnd type="none" w="sm" len="sm"/>
            <a:tailEnd type="none" w="sm" len="sm"/>
          </a:ln>
        </p:spPr>
      </p:cxnSp>
      <p:sp>
        <p:nvSpPr>
          <p:cNvPr id="133" name="Google Shape;133;p5"/>
          <p:cNvSpPr txBox="1">
            <a:spLocks noGrp="1"/>
          </p:cNvSpPr>
          <p:nvPr>
            <p:ph type="title"/>
          </p:nvPr>
        </p:nvSpPr>
        <p:spPr>
          <a:xfrm>
            <a:off x="7536581" y="857675"/>
            <a:ext cx="4053439" cy="3622844"/>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FFFFFF"/>
              </a:buClr>
              <a:buSzPts val="5400"/>
              <a:buFont typeface="Corbel"/>
              <a:buNone/>
            </a:pPr>
            <a:r>
              <a:rPr lang="en-US" sz="5400" b="1" cap="none" dirty="0">
                <a:solidFill>
                  <a:srgbClr val="FFFFFF"/>
                </a:solidFill>
                <a:latin typeface="Calibri" panose="020F0502020204030204" pitchFamily="34" charset="0"/>
                <a:cs typeface="Calibri" panose="020F0502020204030204" pitchFamily="34" charset="0"/>
              </a:rPr>
              <a:t>HISTORY AND CULTURE</a:t>
            </a:r>
            <a:endParaRPr dirty="0">
              <a:latin typeface="Calibri" panose="020F0502020204030204" pitchFamily="34" charset="0"/>
              <a:cs typeface="Calibri" panose="020F0502020204030204" pitchFamily="34" charset="0"/>
            </a:endParaRPr>
          </a:p>
        </p:txBody>
      </p:sp>
      <p:pic>
        <p:nvPicPr>
          <p:cNvPr id="134" name="Google Shape;134;p5" descr="Kolossi Castl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0279" y="240792"/>
            <a:ext cx="3610201" cy="3130829"/>
          </a:xfrm>
          <a:prstGeom prst="rect">
            <a:avLst/>
          </a:prstGeom>
          <a:noFill/>
          <a:ln>
            <a:noFill/>
          </a:ln>
        </p:spPr>
      </p:pic>
      <p:pic>
        <p:nvPicPr>
          <p:cNvPr id="135" name="Google Shape;135;p5" descr="Ancient Kourion"/>
          <p:cNvPicPr preferRelativeResize="0"/>
          <p:nvPr/>
        </p:nvPicPr>
        <p:blipFill rotWithShape="1">
          <a:blip r:embed="rId4" cstate="email">
            <a:alphaModFix/>
            <a:extLst>
              <a:ext uri="{28A0092B-C50C-407E-A947-70E740481C1C}">
                <a14:useLocalDpi xmlns:a14="http://schemas.microsoft.com/office/drawing/2010/main"/>
              </a:ext>
            </a:extLst>
          </a:blip>
          <a:srcRect b="-4"/>
          <a:stretch/>
        </p:blipFill>
        <p:spPr>
          <a:xfrm>
            <a:off x="3880635" y="240793"/>
            <a:ext cx="3655946" cy="3130828"/>
          </a:xfrm>
          <a:prstGeom prst="rect">
            <a:avLst/>
          </a:prstGeom>
          <a:noFill/>
          <a:ln>
            <a:noFill/>
          </a:ln>
        </p:spPr>
      </p:pic>
      <p:pic>
        <p:nvPicPr>
          <p:cNvPr id="136" name="Google Shape;136;p5" descr="Ancient Salamis"/>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28600" y="3397718"/>
            <a:ext cx="7309153" cy="3224061"/>
          </a:xfrm>
          <a:prstGeom prst="rect">
            <a:avLst/>
          </a:prstGeom>
          <a:noFill/>
          <a:ln>
            <a:noFill/>
          </a:ln>
        </p:spPr>
      </p:pic>
      <p:sp>
        <p:nvSpPr>
          <p:cNvPr id="137" name="Google Shape;137;p5"/>
          <p:cNvSpPr/>
          <p:nvPr/>
        </p:nvSpPr>
        <p:spPr>
          <a:xfrm>
            <a:off x="233680" y="240031"/>
            <a:ext cx="11724640" cy="6377939"/>
          </a:xfrm>
          <a:prstGeom prst="rect">
            <a:avLst/>
          </a:prstGeom>
          <a:noFill/>
          <a:ln w="1587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BBBB-545D-A68B-AEB0-4512012B053B}"/>
              </a:ext>
            </a:extLst>
          </p:cNvPr>
          <p:cNvSpPr>
            <a:spLocks noGrp="1"/>
          </p:cNvSpPr>
          <p:nvPr>
            <p:ph type="title"/>
          </p:nvPr>
        </p:nvSpPr>
        <p:spPr>
          <a:xfrm>
            <a:off x="1941511" y="-305924"/>
            <a:ext cx="10018713" cy="1752599"/>
          </a:xfrm>
        </p:spPr>
        <p:txBody>
          <a:bodyPr/>
          <a:lstStyle/>
          <a:p>
            <a:r>
              <a:rPr lang="en-US" dirty="0"/>
              <a:t>Role play activities</a:t>
            </a:r>
          </a:p>
        </p:txBody>
      </p:sp>
      <p:pic>
        <p:nvPicPr>
          <p:cNvPr id="4" name="Picture 3" descr="A blue blanket with a chair and a box on it&#10;&#10;Description automatically generated">
            <a:extLst>
              <a:ext uri="{FF2B5EF4-FFF2-40B4-BE49-F238E27FC236}">
                <a16:creationId xmlns:a16="http://schemas.microsoft.com/office/drawing/2014/main" id="{71B8A3C0-9336-0C22-57A7-50CA44B39F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28850" y="1074420"/>
            <a:ext cx="8986620" cy="5060804"/>
          </a:xfrm>
          <a:prstGeom prst="rect">
            <a:avLst/>
          </a:prstGeom>
        </p:spPr>
      </p:pic>
    </p:spTree>
    <p:extLst>
      <p:ext uri="{BB962C8B-B14F-4D97-AF65-F5344CB8AC3E}">
        <p14:creationId xmlns:p14="http://schemas.microsoft.com/office/powerpoint/2010/main" val="1097959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76000"/>
                <a:satMod val="180000"/>
              </a:schemeClr>
              <a:schemeClr val="bg2">
                <a:tint val="80000"/>
                <a:satMod val="120000"/>
                <a:lumMod val="18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CD2F605-77BD-4D9C-BC95-97EB75D69D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3" name="Freeform 6">
              <a:extLst>
                <a:ext uri="{FF2B5EF4-FFF2-40B4-BE49-F238E27FC236}">
                  <a16:creationId xmlns:a16="http://schemas.microsoft.com/office/drawing/2014/main" id="{40259AB5-8B5C-4CD4-AE10-7A177BB73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endParaRPr lang="en-US"/>
            </a:p>
          </p:txBody>
        </p:sp>
        <p:sp>
          <p:nvSpPr>
            <p:cNvPr id="14" name="Freeform 7">
              <a:extLst>
                <a:ext uri="{FF2B5EF4-FFF2-40B4-BE49-F238E27FC236}">
                  <a16:creationId xmlns:a16="http://schemas.microsoft.com/office/drawing/2014/main" id="{DB110D97-363A-40D5-98E8-D367DFCFB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endParaRPr lang="en-US"/>
            </a:p>
          </p:txBody>
        </p:sp>
        <p:sp>
          <p:nvSpPr>
            <p:cNvPr id="15" name="Freeform 9">
              <a:extLst>
                <a:ext uri="{FF2B5EF4-FFF2-40B4-BE49-F238E27FC236}">
                  <a16:creationId xmlns:a16="http://schemas.microsoft.com/office/drawing/2014/main" id="{30DC9DB4-96D0-47E9-A6E5-1590DED84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endParaRPr lang="en-US"/>
            </a:p>
          </p:txBody>
        </p:sp>
        <p:sp>
          <p:nvSpPr>
            <p:cNvPr id="16" name="Freeform 10">
              <a:extLst>
                <a:ext uri="{FF2B5EF4-FFF2-40B4-BE49-F238E27FC236}">
                  <a16:creationId xmlns:a16="http://schemas.microsoft.com/office/drawing/2014/main" id="{8CA317D7-424B-4887-BEDF-18EF7915C5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endParaRPr lang="en-US"/>
            </a:p>
          </p:txBody>
        </p:sp>
        <p:sp>
          <p:nvSpPr>
            <p:cNvPr id="17" name="Freeform 11">
              <a:extLst>
                <a:ext uri="{FF2B5EF4-FFF2-40B4-BE49-F238E27FC236}">
                  <a16:creationId xmlns:a16="http://schemas.microsoft.com/office/drawing/2014/main" id="{ACF40F67-B16B-4E7F-A595-0EF370063D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endParaRPr lang="en-US"/>
            </a:p>
          </p:txBody>
        </p:sp>
        <p:sp>
          <p:nvSpPr>
            <p:cNvPr id="18" name="Freeform 12">
              <a:extLst>
                <a:ext uri="{FF2B5EF4-FFF2-40B4-BE49-F238E27FC236}">
                  <a16:creationId xmlns:a16="http://schemas.microsoft.com/office/drawing/2014/main" id="{EB2264F1-4BB6-4403-A681-A463AA730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endParaRPr lang="en-US"/>
            </a:p>
          </p:txBody>
        </p:sp>
      </p:grpSp>
      <p:sp>
        <p:nvSpPr>
          <p:cNvPr id="2" name="Title 1">
            <a:extLst>
              <a:ext uri="{FF2B5EF4-FFF2-40B4-BE49-F238E27FC236}">
                <a16:creationId xmlns:a16="http://schemas.microsoft.com/office/drawing/2014/main" id="{25CE3A13-AE16-822F-C74C-2B44189E5DA7}"/>
              </a:ext>
            </a:extLst>
          </p:cNvPr>
          <p:cNvSpPr>
            <a:spLocks noGrp="1"/>
          </p:cNvSpPr>
          <p:nvPr>
            <p:ph type="title"/>
          </p:nvPr>
        </p:nvSpPr>
        <p:spPr>
          <a:xfrm>
            <a:off x="2253783" y="1380068"/>
            <a:ext cx="5225385" cy="2616199"/>
          </a:xfrm>
        </p:spPr>
        <p:txBody>
          <a:bodyPr vert="horz" lIns="91440" tIns="45720" rIns="91440" bIns="45720" rtlCol="0" anchor="b">
            <a:normAutofit/>
          </a:bodyPr>
          <a:lstStyle/>
          <a:p>
            <a:pPr algn="r">
              <a:lnSpc>
                <a:spcPct val="90000"/>
              </a:lnSpc>
            </a:pPr>
            <a:br>
              <a:rPr lang="en-US" sz="2900" dirty="0"/>
            </a:br>
            <a:br>
              <a:rPr lang="en-US" sz="2900" dirty="0"/>
            </a:br>
            <a:r>
              <a:rPr lang="en-US" sz="2900" dirty="0"/>
              <a:t>A drama workshop created by primary school teachers, in cooperation with </a:t>
            </a:r>
            <a:r>
              <a:rPr lang="en-US" sz="2900" dirty="0" err="1"/>
              <a:t>Pyrgos</a:t>
            </a:r>
            <a:r>
              <a:rPr lang="en-US" sz="2900" dirty="0"/>
              <a:t> </a:t>
            </a:r>
            <a:r>
              <a:rPr lang="en-US" sz="2900" dirty="0" err="1"/>
              <a:t>Kindergarden</a:t>
            </a:r>
            <a:r>
              <a:rPr lang="en-US" sz="2900" dirty="0"/>
              <a:t>. </a:t>
            </a:r>
          </a:p>
        </p:txBody>
      </p:sp>
      <p:pic>
        <p:nvPicPr>
          <p:cNvPr id="7" name="Picture 6">
            <a:extLst>
              <a:ext uri="{FF2B5EF4-FFF2-40B4-BE49-F238E27FC236}">
                <a16:creationId xmlns:a16="http://schemas.microsoft.com/office/drawing/2014/main" id="{36856F9A-3C67-D33F-EC00-B74E81E7F3E9}"/>
              </a:ext>
            </a:extLst>
          </p:cNvPr>
          <p:cNvPicPr>
            <a:picLocks noChangeAspect="1"/>
          </p:cNvPicPr>
          <p:nvPr/>
        </p:nvPicPr>
        <p:blipFill>
          <a:blip r:embed="rId3" cstate="email">
            <a:extLst>
              <a:ext uri="{28A0092B-C50C-407E-A947-70E740481C1C}">
                <a14:useLocalDpi xmlns:a14="http://schemas.microsoft.com/office/drawing/2010/main"/>
              </a:ext>
            </a:extLst>
          </a:blip>
          <a:srcRect r="-1"/>
          <a:stretch/>
        </p:blipFill>
        <p:spPr>
          <a:xfrm>
            <a:off x="8127998" y="10"/>
            <a:ext cx="4064001" cy="3346694"/>
          </a:xfrm>
          <a:prstGeom prst="rect">
            <a:avLst/>
          </a:prstGeom>
        </p:spPr>
      </p:pic>
      <p:pic>
        <p:nvPicPr>
          <p:cNvPr id="4" name="Picture 3">
            <a:extLst>
              <a:ext uri="{FF2B5EF4-FFF2-40B4-BE49-F238E27FC236}">
                <a16:creationId xmlns:a16="http://schemas.microsoft.com/office/drawing/2014/main" id="{F9F15919-77C6-E56B-157D-77B8A31E5AD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125045" y="3511296"/>
            <a:ext cx="4064001" cy="3346704"/>
          </a:xfrm>
          <a:prstGeom prst="rect">
            <a:avLst/>
          </a:prstGeom>
        </p:spPr>
      </p:pic>
    </p:spTree>
    <p:extLst>
      <p:ext uri="{BB962C8B-B14F-4D97-AF65-F5344CB8AC3E}">
        <p14:creationId xmlns:p14="http://schemas.microsoft.com/office/powerpoint/2010/main" val="295814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hildren drawing on a large piece of paper&#10;&#10;Description automatically generated">
            <a:extLst>
              <a:ext uri="{FF2B5EF4-FFF2-40B4-BE49-F238E27FC236}">
                <a16:creationId xmlns:a16="http://schemas.microsoft.com/office/drawing/2014/main" id="{B5ED430A-32E0-C980-6861-171EB67486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741144">
            <a:off x="1599072" y="802432"/>
            <a:ext cx="6168335" cy="3473691"/>
          </a:xfrm>
          <a:prstGeom prst="rect">
            <a:avLst/>
          </a:prstGeom>
        </p:spPr>
      </p:pic>
      <p:pic>
        <p:nvPicPr>
          <p:cNvPr id="5" name="Picture 4">
            <a:extLst>
              <a:ext uri="{FF2B5EF4-FFF2-40B4-BE49-F238E27FC236}">
                <a16:creationId xmlns:a16="http://schemas.microsoft.com/office/drawing/2014/main" id="{325A3B5B-E39D-105C-3C62-BE16ED0F13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6084" y="3223260"/>
            <a:ext cx="6745916" cy="3540917"/>
          </a:xfrm>
          <a:prstGeom prst="rect">
            <a:avLst/>
          </a:prstGeom>
        </p:spPr>
      </p:pic>
    </p:spTree>
    <p:extLst>
      <p:ext uri="{BB962C8B-B14F-4D97-AF65-F5344CB8AC3E}">
        <p14:creationId xmlns:p14="http://schemas.microsoft.com/office/powerpoint/2010/main" val="2205880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21E07-D60E-7252-6AA0-6A703F6416C2}"/>
              </a:ext>
            </a:extLst>
          </p:cNvPr>
          <p:cNvSpPr>
            <a:spLocks noGrp="1"/>
          </p:cNvSpPr>
          <p:nvPr>
            <p:ph type="title"/>
          </p:nvPr>
        </p:nvSpPr>
        <p:spPr>
          <a:xfrm>
            <a:off x="1754784" y="76201"/>
            <a:ext cx="10018713" cy="1752599"/>
          </a:xfrm>
        </p:spPr>
        <p:txBody>
          <a:bodyPr/>
          <a:lstStyle/>
          <a:p>
            <a:r>
              <a:rPr lang="en-US" dirty="0"/>
              <a:t>Arts and crafts</a:t>
            </a:r>
          </a:p>
        </p:txBody>
      </p:sp>
      <p:pic>
        <p:nvPicPr>
          <p:cNvPr id="4" name="Picture 3" descr="A group of children wearing paper octopus masks&#10;&#10;Description automatically generated">
            <a:extLst>
              <a:ext uri="{FF2B5EF4-FFF2-40B4-BE49-F238E27FC236}">
                <a16:creationId xmlns:a16="http://schemas.microsoft.com/office/drawing/2014/main" id="{C63768AB-4031-8643-46F1-843A980BB4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98890" y="1394460"/>
            <a:ext cx="8930500" cy="5029200"/>
          </a:xfrm>
          <a:prstGeom prst="rect">
            <a:avLst/>
          </a:prstGeom>
        </p:spPr>
      </p:pic>
    </p:spTree>
    <p:extLst>
      <p:ext uri="{BB962C8B-B14F-4D97-AF65-F5344CB8AC3E}">
        <p14:creationId xmlns:p14="http://schemas.microsoft.com/office/powerpoint/2010/main" val="2107358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FEE5F-FABC-3CFD-2F92-1104ED3EB260}"/>
              </a:ext>
            </a:extLst>
          </p:cNvPr>
          <p:cNvSpPr>
            <a:spLocks noGrp="1"/>
          </p:cNvSpPr>
          <p:nvPr>
            <p:ph type="title"/>
          </p:nvPr>
        </p:nvSpPr>
        <p:spPr/>
        <p:txBody>
          <a:bodyPr>
            <a:normAutofit fontScale="90000"/>
          </a:bodyPr>
          <a:lstStyle/>
          <a:p>
            <a:r>
              <a:rPr lang="en-US">
                <a:latin typeface="Calibri" panose="020F0502020204030204" pitchFamily="34" charset="0"/>
                <a:cs typeface="Calibri" panose="020F0502020204030204" pitchFamily="34" charset="0"/>
              </a:rPr>
              <a:t>The same drama workshop was presented to “Iamatiki Primary school”, during summer school, July 2024, by teachers of our school</a:t>
            </a:r>
            <a:r>
              <a:rPr lang="en-US"/>
              <a:t>. </a:t>
            </a:r>
            <a:endParaRPr lang="en-US" dirty="0"/>
          </a:p>
        </p:txBody>
      </p:sp>
      <p:pic>
        <p:nvPicPr>
          <p:cNvPr id="4" name="Picture 3">
            <a:extLst>
              <a:ext uri="{FF2B5EF4-FFF2-40B4-BE49-F238E27FC236}">
                <a16:creationId xmlns:a16="http://schemas.microsoft.com/office/drawing/2014/main" id="{427788A7-1063-22E9-46F6-F5C093D84602}"/>
              </a:ext>
            </a:extLst>
          </p:cNvPr>
          <p:cNvPicPr>
            <a:picLocks noChangeAspect="1"/>
          </p:cNvPicPr>
          <p:nvPr/>
        </p:nvPicPr>
        <p:blipFill>
          <a:blip r:embed="rId2"/>
          <a:stretch>
            <a:fillRect/>
          </a:stretch>
        </p:blipFill>
        <p:spPr>
          <a:xfrm>
            <a:off x="1954529" y="2366010"/>
            <a:ext cx="6149341" cy="3882391"/>
          </a:xfrm>
          <a:prstGeom prst="rect">
            <a:avLst/>
          </a:prstGeom>
        </p:spPr>
      </p:pic>
      <p:pic>
        <p:nvPicPr>
          <p:cNvPr id="6" name="Picture 5">
            <a:extLst>
              <a:ext uri="{FF2B5EF4-FFF2-40B4-BE49-F238E27FC236}">
                <a16:creationId xmlns:a16="http://schemas.microsoft.com/office/drawing/2014/main" id="{000A59B6-3AF1-5A31-2834-0D29D9B5E98B}"/>
              </a:ext>
            </a:extLst>
          </p:cNvPr>
          <p:cNvPicPr>
            <a:picLocks noChangeAspect="1"/>
          </p:cNvPicPr>
          <p:nvPr/>
        </p:nvPicPr>
        <p:blipFill>
          <a:blip r:embed="rId3"/>
          <a:stretch>
            <a:fillRect/>
          </a:stretch>
        </p:blipFill>
        <p:spPr>
          <a:xfrm rot="1105783">
            <a:off x="7326373" y="3286166"/>
            <a:ext cx="4396837" cy="2784276"/>
          </a:xfrm>
          <a:prstGeom prst="rect">
            <a:avLst/>
          </a:prstGeom>
        </p:spPr>
      </p:pic>
    </p:spTree>
    <p:extLst>
      <p:ext uri="{BB962C8B-B14F-4D97-AF65-F5344CB8AC3E}">
        <p14:creationId xmlns:p14="http://schemas.microsoft.com/office/powerpoint/2010/main" val="907817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046EB-F756-04EE-1094-563CD53E510A}"/>
              </a:ext>
            </a:extLst>
          </p:cNvPr>
          <p:cNvSpPr>
            <a:spLocks noGrp="1"/>
          </p:cNvSpPr>
          <p:nvPr>
            <p:ph type="title"/>
          </p:nvPr>
        </p:nvSpPr>
        <p:spPr>
          <a:xfrm>
            <a:off x="966219" y="0"/>
            <a:ext cx="10018713" cy="1752599"/>
          </a:xfrm>
        </p:spPr>
        <p:txBody>
          <a:bodyPr>
            <a:normAutofit/>
          </a:bodyPr>
          <a:lstStyle/>
          <a:p>
            <a:pPr algn="ctr"/>
            <a:r>
              <a:rPr lang="en-US" b="1" dirty="0">
                <a:latin typeface="Calibri" panose="020F0502020204030204" pitchFamily="34" charset="0"/>
                <a:cs typeface="Calibri" panose="020F0502020204030204" pitchFamily="34" charset="0"/>
              </a:rPr>
              <a:t>A multicultural school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CLIL in Year 1 </a:t>
            </a:r>
            <a:r>
              <a:rPr lang="en-US" b="1" dirty="0" err="1">
                <a:latin typeface="Calibri" panose="020F0502020204030204" pitchFamily="34" charset="0"/>
                <a:cs typeface="Calibri" panose="020F0502020204030204" pitchFamily="34" charset="0"/>
              </a:rPr>
              <a:t>Maths</a:t>
            </a:r>
            <a:r>
              <a:rPr lang="en-US" b="1" dirty="0">
                <a:latin typeface="Calibri" panose="020F0502020204030204" pitchFamily="34" charset="0"/>
                <a:cs typeface="Calibri" panose="020F0502020204030204" pitchFamily="34" charset="0"/>
              </a:rPr>
              <a:t> teaching</a:t>
            </a:r>
          </a:p>
        </p:txBody>
      </p:sp>
      <p:pic>
        <p:nvPicPr>
          <p:cNvPr id="4" name="Picture 3" descr="A child wearing a black eye mask and holding a yellow hoop&#10;&#10;Description automatically generated">
            <a:extLst>
              <a:ext uri="{FF2B5EF4-FFF2-40B4-BE49-F238E27FC236}">
                <a16:creationId xmlns:a16="http://schemas.microsoft.com/office/drawing/2014/main" id="{4E933EB2-B8CF-11D7-79C1-82B8237A3E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0081" y="2306001"/>
            <a:ext cx="2124141" cy="3771900"/>
          </a:xfrm>
          <a:prstGeom prst="rect">
            <a:avLst/>
          </a:prstGeom>
        </p:spPr>
      </p:pic>
      <p:pic>
        <p:nvPicPr>
          <p:cNvPr id="6" name="Picture 5" descr="A bulletin board with many pieces of paper&#10;&#10;Description automatically generated">
            <a:extLst>
              <a:ext uri="{FF2B5EF4-FFF2-40B4-BE49-F238E27FC236}">
                <a16:creationId xmlns:a16="http://schemas.microsoft.com/office/drawing/2014/main" id="{A199EA54-23B0-DC6B-C76E-F994BF53FC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4021" y="2306001"/>
            <a:ext cx="5371399" cy="3771900"/>
          </a:xfrm>
          <a:prstGeom prst="rect">
            <a:avLst/>
          </a:prstGeom>
        </p:spPr>
      </p:pic>
      <p:pic>
        <p:nvPicPr>
          <p:cNvPr id="8" name="Picture 7" descr="A child holding a jar of food&#10;&#10;Description automatically generated">
            <a:extLst>
              <a:ext uri="{FF2B5EF4-FFF2-40B4-BE49-F238E27FC236}">
                <a16:creationId xmlns:a16="http://schemas.microsoft.com/office/drawing/2014/main" id="{7C5EF0E9-5CDE-D878-2A02-8FB57AA880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65219" y="2328861"/>
            <a:ext cx="2449197" cy="3686178"/>
          </a:xfrm>
          <a:prstGeom prst="rect">
            <a:avLst/>
          </a:prstGeom>
        </p:spPr>
      </p:pic>
    </p:spTree>
    <p:extLst>
      <p:ext uri="{BB962C8B-B14F-4D97-AF65-F5344CB8AC3E}">
        <p14:creationId xmlns:p14="http://schemas.microsoft.com/office/powerpoint/2010/main" val="389236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7"/>
        <p:cNvGrpSpPr/>
        <p:nvPr/>
      </p:nvGrpSpPr>
      <p:grpSpPr>
        <a:xfrm>
          <a:off x="0" y="0"/>
          <a:ext cx="0" cy="0"/>
          <a:chOff x="0" y="0"/>
          <a:chExt cx="0" cy="0"/>
        </a:xfrm>
      </p:grpSpPr>
      <p:sp>
        <p:nvSpPr>
          <p:cNvPr id="298" name="Google Shape;298;p20"/>
          <p:cNvSpPr/>
          <p:nvPr/>
        </p:nvSpPr>
        <p:spPr>
          <a:xfrm>
            <a:off x="231140" y="243840"/>
            <a:ext cx="11724640" cy="63779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299" name="Google Shape;299;p20"/>
          <p:cNvSpPr/>
          <p:nvPr/>
        </p:nvSpPr>
        <p:spPr>
          <a:xfrm>
            <a:off x="231140" y="243840"/>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cxnSp>
        <p:nvCxnSpPr>
          <p:cNvPr id="300" name="Google Shape;300;p20"/>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sp>
        <p:nvSpPr>
          <p:cNvPr id="301" name="Google Shape;301;p20"/>
          <p:cNvSpPr/>
          <p:nvPr/>
        </p:nvSpPr>
        <p:spPr>
          <a:xfrm>
            <a:off x="228600" y="246887"/>
            <a:ext cx="11722099"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cxnSp>
        <p:nvCxnSpPr>
          <p:cNvPr id="302" name="Google Shape;302;p20"/>
          <p:cNvCxnSpPr/>
          <p:nvPr/>
        </p:nvCxnSpPr>
        <p:spPr>
          <a:xfrm>
            <a:off x="8370284" y="4405863"/>
            <a:ext cx="2763075" cy="0"/>
          </a:xfrm>
          <a:prstGeom prst="straightConnector1">
            <a:avLst/>
          </a:prstGeom>
          <a:noFill/>
          <a:ln w="10000" cap="flat" cmpd="sng">
            <a:solidFill>
              <a:srgbClr val="FFFFFF"/>
            </a:solidFill>
            <a:prstDash val="solid"/>
            <a:round/>
            <a:headEnd type="none" w="sm" len="sm"/>
            <a:tailEnd type="none" w="sm" len="sm"/>
          </a:ln>
        </p:spPr>
      </p:cxnSp>
      <p:sp>
        <p:nvSpPr>
          <p:cNvPr id="303" name="Google Shape;303;p20"/>
          <p:cNvSpPr/>
          <p:nvPr/>
        </p:nvSpPr>
        <p:spPr>
          <a:xfrm>
            <a:off x="228600" y="246888"/>
            <a:ext cx="11724640" cy="6377939"/>
          </a:xfrm>
          <a:prstGeom prst="rect">
            <a:avLst/>
          </a:prstGeom>
          <a:no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304" name="Google Shape;304;p20"/>
          <p:cNvSpPr txBox="1">
            <a:spLocks noGrp="1"/>
          </p:cNvSpPr>
          <p:nvPr>
            <p:ph type="title"/>
          </p:nvPr>
        </p:nvSpPr>
        <p:spPr>
          <a:xfrm>
            <a:off x="7318089" y="825063"/>
            <a:ext cx="4632610" cy="4502601"/>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FFFFFF"/>
              </a:buClr>
              <a:buSzPts val="3200"/>
              <a:buFont typeface="Corbel"/>
              <a:buNone/>
            </a:pPr>
            <a:r>
              <a:rPr lang="en-US" sz="3200" b="1" cap="none" dirty="0">
                <a:solidFill>
                  <a:srgbClr val="FFFFFF"/>
                </a:solidFill>
              </a:rPr>
              <a:t>Our Christmas play:</a:t>
            </a:r>
            <a:br>
              <a:rPr lang="en-US" sz="3200" b="1" cap="none" dirty="0">
                <a:solidFill>
                  <a:srgbClr val="FFFFFF"/>
                </a:solidFill>
              </a:rPr>
            </a:br>
            <a:r>
              <a:rPr lang="en-US" sz="3200" b="1" cap="none" dirty="0">
                <a:solidFill>
                  <a:srgbClr val="FFFFFF"/>
                </a:solidFill>
              </a:rPr>
              <a:t>“The story of the old shoemaker”</a:t>
            </a:r>
            <a:endParaRPr sz="3200" b="1" cap="none" dirty="0">
              <a:solidFill>
                <a:srgbClr val="FFFFFF"/>
              </a:solidFill>
            </a:endParaRPr>
          </a:p>
        </p:txBody>
      </p:sp>
      <p:sp>
        <p:nvSpPr>
          <p:cNvPr id="305" name="Google Shape;305;p20"/>
          <p:cNvSpPr/>
          <p:nvPr/>
        </p:nvSpPr>
        <p:spPr>
          <a:xfrm>
            <a:off x="710691" y="744221"/>
            <a:ext cx="3709196" cy="209134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pic>
        <p:nvPicPr>
          <p:cNvPr id="306" name="Google Shape;306;p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5400000">
            <a:off x="1682185" y="420605"/>
            <a:ext cx="1766207" cy="2738305"/>
          </a:xfrm>
          <a:prstGeom prst="rect">
            <a:avLst/>
          </a:prstGeom>
          <a:noFill/>
          <a:ln>
            <a:noFill/>
          </a:ln>
        </p:spPr>
      </p:pic>
      <p:sp>
        <p:nvSpPr>
          <p:cNvPr id="307" name="Google Shape;307;p20"/>
          <p:cNvSpPr/>
          <p:nvPr/>
        </p:nvSpPr>
        <p:spPr>
          <a:xfrm>
            <a:off x="4575119" y="744223"/>
            <a:ext cx="3032769" cy="2091347"/>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pic>
        <p:nvPicPr>
          <p:cNvPr id="308" name="Google Shape;308;p2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5400000">
            <a:off x="5208466" y="436446"/>
            <a:ext cx="1766072" cy="2706624"/>
          </a:xfrm>
          <a:prstGeom prst="rect">
            <a:avLst/>
          </a:prstGeom>
          <a:noFill/>
          <a:ln>
            <a:noFill/>
          </a:ln>
        </p:spPr>
      </p:pic>
      <p:sp>
        <p:nvSpPr>
          <p:cNvPr id="309" name="Google Shape;309;p20"/>
          <p:cNvSpPr/>
          <p:nvPr/>
        </p:nvSpPr>
        <p:spPr>
          <a:xfrm>
            <a:off x="710691" y="2971541"/>
            <a:ext cx="3709196" cy="316865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pic>
        <p:nvPicPr>
          <p:cNvPr id="310" name="Google Shape;310;p2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5400000">
            <a:off x="1423431" y="2864226"/>
            <a:ext cx="2283714" cy="3383280"/>
          </a:xfrm>
          <a:prstGeom prst="rect">
            <a:avLst/>
          </a:prstGeom>
          <a:noFill/>
          <a:ln>
            <a:noFill/>
          </a:ln>
        </p:spPr>
      </p:pic>
      <p:sp>
        <p:nvSpPr>
          <p:cNvPr id="311" name="Google Shape;311;p20"/>
          <p:cNvSpPr/>
          <p:nvPr/>
        </p:nvSpPr>
        <p:spPr>
          <a:xfrm>
            <a:off x="4575119" y="2971541"/>
            <a:ext cx="3032769" cy="316865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pic>
        <p:nvPicPr>
          <p:cNvPr id="312" name="Google Shape;312;p2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025084" y="3133975"/>
            <a:ext cx="2132838" cy="2843784"/>
          </a:xfrm>
          <a:prstGeom prst="rect">
            <a:avLst/>
          </a:prstGeom>
          <a:noFill/>
          <a:ln>
            <a:noFill/>
          </a:ln>
        </p:spPr>
      </p:pic>
      <p:sp>
        <p:nvSpPr>
          <p:cNvPr id="2" name="Oval 1"/>
          <p:cNvSpPr/>
          <p:nvPr/>
        </p:nvSpPr>
        <p:spPr>
          <a:xfrm>
            <a:off x="3265714" y="3610099"/>
            <a:ext cx="249382" cy="2731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16"/>
        <p:cNvGrpSpPr/>
        <p:nvPr/>
      </p:nvGrpSpPr>
      <p:grpSpPr>
        <a:xfrm>
          <a:off x="0" y="0"/>
          <a:ext cx="0" cy="0"/>
          <a:chOff x="0" y="0"/>
          <a:chExt cx="0" cy="0"/>
        </a:xfrm>
      </p:grpSpPr>
      <p:sp>
        <p:nvSpPr>
          <p:cNvPr id="317" name="Google Shape;317;p21"/>
          <p:cNvSpPr/>
          <p:nvPr/>
        </p:nvSpPr>
        <p:spPr>
          <a:xfrm>
            <a:off x="231140" y="243840"/>
            <a:ext cx="11724640" cy="63779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318" name="Google Shape;318;p21"/>
          <p:cNvSpPr/>
          <p:nvPr/>
        </p:nvSpPr>
        <p:spPr>
          <a:xfrm>
            <a:off x="231140" y="243840"/>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lt1"/>
              </a:solidFill>
              <a:latin typeface="Corbel"/>
              <a:ea typeface="Corbel"/>
              <a:cs typeface="Corbel"/>
              <a:sym typeface="Corbel"/>
            </a:endParaRPr>
          </a:p>
        </p:txBody>
      </p:sp>
      <p:cxnSp>
        <p:nvCxnSpPr>
          <p:cNvPr id="319" name="Google Shape;319;p21"/>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cxnSp>
        <p:nvCxnSpPr>
          <p:cNvPr id="320" name="Google Shape;320;p21"/>
          <p:cNvCxnSpPr/>
          <p:nvPr/>
        </p:nvCxnSpPr>
        <p:spPr>
          <a:xfrm>
            <a:off x="1978660" y="5462458"/>
            <a:ext cx="8229601" cy="0"/>
          </a:xfrm>
          <a:prstGeom prst="straightConnector1">
            <a:avLst/>
          </a:prstGeom>
          <a:noFill/>
          <a:ln w="10000" cap="flat" cmpd="sng">
            <a:solidFill>
              <a:srgbClr val="FFFFFF"/>
            </a:solidFill>
            <a:prstDash val="solid"/>
            <a:round/>
            <a:headEnd type="none" w="sm" len="sm"/>
            <a:tailEnd type="none" w="sm" len="sm"/>
          </a:ln>
        </p:spPr>
      </p:cxnSp>
      <p:sp>
        <p:nvSpPr>
          <p:cNvPr id="322" name="Google Shape;322;p21"/>
          <p:cNvSpPr/>
          <p:nvPr/>
        </p:nvSpPr>
        <p:spPr>
          <a:xfrm>
            <a:off x="231140" y="243841"/>
            <a:ext cx="11722100" cy="3964584"/>
          </a:xfrm>
          <a:prstGeom prst="rect">
            <a:avLst/>
          </a:prstGeom>
          <a:solidFill>
            <a:schemeClr val="l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br>
              <a:rPr lang="en-US" sz="1050" b="1" dirty="0"/>
            </a:br>
            <a:br>
              <a:rPr lang="en-US" sz="1050" b="1" dirty="0"/>
            </a:br>
            <a:r>
              <a:rPr lang="en-US" sz="4000" b="1" dirty="0"/>
              <a:t>ERASMUS KA122 MOBILITIES …</a:t>
            </a:r>
            <a:br>
              <a:rPr lang="en-US" sz="4000" b="1" dirty="0"/>
            </a:br>
            <a:r>
              <a:rPr lang="en-US" sz="4000" b="1" dirty="0"/>
              <a:t> A LIFETIME OPPORTUNITY TO ENHANCE OUR KNOWLEDGE AND QUALIFICATIONS, AS OUR TEACHERS ARE A COMMUNITY OF LIFE LONG LEARNERS…</a:t>
            </a:r>
            <a:endParaRPr sz="4000" dirty="0">
              <a:solidFill>
                <a:schemeClr val="lt1"/>
              </a:solidFill>
              <a:latin typeface="Corbel"/>
              <a:ea typeface="Corbel"/>
              <a:cs typeface="Corbel"/>
              <a:sym typeface="Corbe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2"/>
          <p:cNvSpPr txBox="1">
            <a:spLocks noGrp="1"/>
          </p:cNvSpPr>
          <p:nvPr>
            <p:ph type="title"/>
          </p:nvPr>
        </p:nvSpPr>
        <p:spPr>
          <a:xfrm>
            <a:off x="1474470" y="787054"/>
            <a:ext cx="10003760" cy="3421137"/>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100000"/>
              <a:buFont typeface="Corbel"/>
              <a:buNone/>
            </a:pPr>
            <a:br>
              <a:rPr lang="en-US" sz="1800" b="1" dirty="0"/>
            </a:br>
            <a:br>
              <a:rPr lang="en-US" sz="1800" b="1" dirty="0"/>
            </a:br>
            <a:br>
              <a:rPr lang="en-US" sz="1800" b="1" dirty="0"/>
            </a:br>
            <a:br>
              <a:rPr lang="en-US" sz="1800" b="1" dirty="0"/>
            </a:br>
            <a:br>
              <a:rPr lang="en-US" sz="1800" b="1" dirty="0"/>
            </a:br>
            <a:br>
              <a:rPr lang="en-US" sz="1800" b="1" dirty="0"/>
            </a:br>
            <a:br>
              <a:rPr lang="en-US" sz="3600" b="1" dirty="0"/>
            </a:br>
            <a:br>
              <a:rPr lang="en-US" sz="3600" dirty="0"/>
            </a:br>
            <a:br>
              <a:rPr lang="en-US" sz="5300" dirty="0"/>
            </a:br>
            <a:r>
              <a:rPr lang="en-US" sz="5300" b="1" u="sng" dirty="0">
                <a:latin typeface="Calibri" panose="020F0502020204030204" pitchFamily="34" charset="0"/>
                <a:cs typeface="Calibri" panose="020F0502020204030204" pitchFamily="34" charset="0"/>
              </a:rPr>
              <a:t>Project title:</a:t>
            </a:r>
            <a:br>
              <a:rPr lang="en-US" sz="5300" b="1" u="sng" dirty="0">
                <a:latin typeface="Calibri" panose="020F0502020204030204" pitchFamily="34" charset="0"/>
                <a:cs typeface="Calibri" panose="020F0502020204030204" pitchFamily="34" charset="0"/>
              </a:rPr>
            </a:br>
            <a:r>
              <a:rPr lang="en-US" sz="5300" b="1" u="sng" dirty="0">
                <a:latin typeface="Calibri" panose="020F0502020204030204" pitchFamily="34" charset="0"/>
                <a:cs typeface="Calibri" panose="020F0502020204030204" pitchFamily="34" charset="0"/>
              </a:rPr>
              <a:t>Teaching in a diverse school </a:t>
            </a:r>
            <a:r>
              <a:rPr lang="en-US" sz="5300" b="1" u="sng" dirty="0" err="1">
                <a:latin typeface="Calibri" panose="020F0502020204030204" pitchFamily="34" charset="0"/>
                <a:cs typeface="Calibri" panose="020F0502020204030204" pitchFamily="34" charset="0"/>
              </a:rPr>
              <a:t>envirornment</a:t>
            </a:r>
            <a:br>
              <a:rPr lang="en-US" sz="5300" b="1" u="sng" dirty="0">
                <a:latin typeface="Calibri" panose="020F0502020204030204" pitchFamily="34" charset="0"/>
                <a:cs typeface="Calibri" panose="020F0502020204030204" pitchFamily="34" charset="0"/>
              </a:rPr>
            </a:br>
            <a:br>
              <a:rPr lang="en-US" sz="5300" dirty="0">
                <a:latin typeface="Calibri" panose="020F0502020204030204" pitchFamily="34" charset="0"/>
                <a:cs typeface="Calibri" panose="020F0502020204030204" pitchFamily="34" charset="0"/>
              </a:rPr>
            </a:br>
            <a:r>
              <a:rPr lang="en-US" sz="5300" dirty="0">
                <a:latin typeface="Calibri" panose="020F0502020204030204" pitchFamily="34" charset="0"/>
                <a:cs typeface="Calibri" panose="020F0502020204030204" pitchFamily="34" charset="0"/>
              </a:rPr>
              <a:t>Cultivating harmonious relationships among all students, through arts and drama, taking advantage of the opportunities of ICT and learning indoors and outdoors.</a:t>
            </a:r>
            <a:br>
              <a:rPr lang="en-US" sz="5300" dirty="0">
                <a:latin typeface="Calibri" panose="020F0502020204030204" pitchFamily="34" charset="0"/>
                <a:cs typeface="Calibri" panose="020F0502020204030204" pitchFamily="34" charset="0"/>
              </a:rPr>
            </a:br>
            <a:br>
              <a:rPr lang="en-US" sz="4000" dirty="0">
                <a:latin typeface="Calibri" panose="020F0502020204030204" pitchFamily="34" charset="0"/>
                <a:cs typeface="Calibri" panose="020F0502020204030204" pitchFamily="34" charset="0"/>
              </a:rPr>
            </a:br>
            <a:endParaRPr sz="4000"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6"/>
          <p:cNvSpPr txBox="1">
            <a:spLocks noGrp="1"/>
          </p:cNvSpPr>
          <p:nvPr>
            <p:ph type="title"/>
          </p:nvPr>
        </p:nvSpPr>
        <p:spPr>
          <a:xfrm>
            <a:off x="1143000" y="1131570"/>
            <a:ext cx="9875520" cy="83439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9600"/>
              <a:buFont typeface="Corbel"/>
              <a:buNone/>
            </a:pPr>
            <a:r>
              <a:rPr lang="en-US" sz="9600" b="1" dirty="0"/>
              <a:t>  Turkish invasion 1974…2024</a:t>
            </a:r>
            <a:endParaRPr dirty="0"/>
          </a:p>
        </p:txBody>
      </p:sp>
      <p:pic>
        <p:nvPicPr>
          <p:cNvPr id="143" name="Google Shape;143;p6" descr="Occupied Cyprus Project - Objectives"/>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2874009" y="2799429"/>
            <a:ext cx="7251701" cy="37890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7B8675-C8A3-E604-B3AF-AD3E924D3750}"/>
              </a:ext>
            </a:extLst>
          </p:cNvPr>
          <p:cNvSpPr>
            <a:spLocks noGrp="1"/>
          </p:cNvSpPr>
          <p:nvPr>
            <p:ph type="title"/>
          </p:nvPr>
        </p:nvSpPr>
        <p:spPr>
          <a:xfrm>
            <a:off x="-2297430" y="351461"/>
            <a:ext cx="9875520" cy="1356360"/>
          </a:xfrm>
        </p:spPr>
        <p:txBody>
          <a:bodyPr>
            <a:normAutofit/>
          </a:bodyPr>
          <a:lstStyle/>
          <a:p>
            <a:pPr algn="ctr"/>
            <a:r>
              <a:rPr lang="en-US" sz="5400" b="1" dirty="0">
                <a:latin typeface="Calibri" panose="020F0502020204030204" pitchFamily="34" charset="0"/>
                <a:cs typeface="Calibri" panose="020F0502020204030204" pitchFamily="34" charset="0"/>
              </a:rPr>
              <a:t>Limassol</a:t>
            </a:r>
          </a:p>
        </p:txBody>
      </p:sp>
      <p:sp>
        <p:nvSpPr>
          <p:cNvPr id="4" name="Text Placeholder 3">
            <a:extLst>
              <a:ext uri="{FF2B5EF4-FFF2-40B4-BE49-F238E27FC236}">
                <a16:creationId xmlns:a16="http://schemas.microsoft.com/office/drawing/2014/main" id="{D80DF0B5-996F-2B84-A96B-778FEFBC2753}"/>
              </a:ext>
            </a:extLst>
          </p:cNvPr>
          <p:cNvSpPr>
            <a:spLocks noGrp="1"/>
          </p:cNvSpPr>
          <p:nvPr>
            <p:ph idx="1"/>
          </p:nvPr>
        </p:nvSpPr>
        <p:spPr>
          <a:xfrm>
            <a:off x="1223010" y="1394460"/>
            <a:ext cx="6396270" cy="5463540"/>
          </a:xfrm>
        </p:spPr>
        <p:txBody>
          <a:bodyPr>
            <a:normAutofit fontScale="62500" lnSpcReduction="20000"/>
          </a:bodyPr>
          <a:lstStyle/>
          <a:p>
            <a:pPr algn="just"/>
            <a:r>
              <a:rPr lang="en-US" sz="4000" dirty="0">
                <a:latin typeface="Calibri" panose="020F0502020204030204" pitchFamily="34" charset="0"/>
                <a:cs typeface="Calibri" panose="020F0502020204030204" pitchFamily="34" charset="0"/>
              </a:rPr>
              <a:t>Our school is situated in </a:t>
            </a:r>
            <a:r>
              <a:rPr lang="en-US" sz="4000" dirty="0" err="1">
                <a:latin typeface="Calibri" panose="020F0502020204030204" pitchFamily="34" charset="0"/>
                <a:cs typeface="Calibri" panose="020F0502020204030204" pitchFamily="34" charset="0"/>
              </a:rPr>
              <a:t>Pyrgos</a:t>
            </a:r>
            <a:r>
              <a:rPr lang="en-US" sz="4000" dirty="0">
                <a:latin typeface="Calibri" panose="020F0502020204030204" pitchFamily="34" charset="0"/>
                <a:cs typeface="Calibri" panose="020F0502020204030204" pitchFamily="34" charset="0"/>
              </a:rPr>
              <a:t> village, in Limassol district. </a:t>
            </a:r>
          </a:p>
          <a:p>
            <a:pPr algn="just"/>
            <a:r>
              <a:rPr lang="en-US" sz="4000" dirty="0">
                <a:latin typeface="Calibri" panose="020F0502020204030204" pitchFamily="34" charset="0"/>
                <a:cs typeface="Calibri" panose="020F0502020204030204" pitchFamily="34" charset="0"/>
              </a:rPr>
              <a:t>Limassol is the second largest urban area in Cyprus, after Nicosia, the capital city of the island. Limassol is a cosmopolitan city, as it attracts many foreign people, who come either for holiday, or for work. </a:t>
            </a:r>
          </a:p>
          <a:p>
            <a:pPr algn="just"/>
            <a:r>
              <a:rPr lang="en-US" sz="4000" kern="100" dirty="0">
                <a:effectLst/>
                <a:latin typeface="Calibri" panose="020F0502020204030204" pitchFamily="34" charset="0"/>
                <a:ea typeface="Aptos" panose="020B0004020202020204" pitchFamily="34" charset="0"/>
                <a:cs typeface="Calibri" panose="020F0502020204030204" pitchFamily="34" charset="0"/>
              </a:rPr>
              <a:t>The city of Limassol is situated between the ancient cities of </a:t>
            </a:r>
            <a:r>
              <a:rPr lang="en-US" sz="4000" u="sng" kern="100" dirty="0" err="1">
                <a:solidFill>
                  <a:srgbClr val="467886"/>
                </a:solidFill>
                <a:effectLst/>
                <a:latin typeface="Calibri" panose="020F0502020204030204" pitchFamily="34" charset="0"/>
                <a:ea typeface="Aptos" panose="020B0004020202020204" pitchFamily="34" charset="0"/>
                <a:cs typeface="Calibri" panose="020F0502020204030204" pitchFamily="34" charset="0"/>
                <a:hlinkClick r:id="rId2" tooltip="Amathus"/>
              </a:rPr>
              <a:t>Amathus</a:t>
            </a:r>
            <a:r>
              <a:rPr lang="en-US" sz="4000" kern="100" dirty="0">
                <a:effectLst/>
                <a:latin typeface="Calibri" panose="020F0502020204030204" pitchFamily="34" charset="0"/>
                <a:ea typeface="Aptos" panose="020B0004020202020204" pitchFamily="34" charset="0"/>
                <a:cs typeface="Calibri" panose="020F0502020204030204" pitchFamily="34" charset="0"/>
              </a:rPr>
              <a:t> and </a:t>
            </a:r>
            <a:r>
              <a:rPr lang="en-US" sz="4000" u="sng" kern="100" dirty="0" err="1">
                <a:solidFill>
                  <a:srgbClr val="467886"/>
                </a:solidFill>
                <a:effectLst/>
                <a:latin typeface="Calibri" panose="020F0502020204030204" pitchFamily="34" charset="0"/>
                <a:ea typeface="Aptos" panose="020B0004020202020204" pitchFamily="34" charset="0"/>
                <a:cs typeface="Calibri" panose="020F0502020204030204" pitchFamily="34" charset="0"/>
                <a:hlinkClick r:id="rId3" tooltip="Kourion"/>
              </a:rPr>
              <a:t>Kourion</a:t>
            </a:r>
            <a:r>
              <a:rPr lang="en-US" sz="4000" u="sng" kern="100" dirty="0">
                <a:solidFill>
                  <a:srgbClr val="467886"/>
                </a:solidFill>
                <a:effectLst/>
                <a:latin typeface="Calibri" panose="020F0502020204030204" pitchFamily="34" charset="0"/>
                <a:ea typeface="Aptos" panose="020B0004020202020204" pitchFamily="34" charset="0"/>
                <a:cs typeface="Calibri" panose="020F0502020204030204" pitchFamily="34" charset="0"/>
                <a:hlinkClick r:id="rId3" tooltip="Kourion"/>
              </a:rPr>
              <a:t> or Curium</a:t>
            </a:r>
            <a:r>
              <a:rPr lang="en-US" sz="4000" kern="100" dirty="0">
                <a:effectLst/>
                <a:latin typeface="Calibri" panose="020F0502020204030204" pitchFamily="34" charset="0"/>
                <a:ea typeface="Aptos" panose="020B0004020202020204" pitchFamily="34" charset="0"/>
                <a:cs typeface="Calibri" panose="020F0502020204030204" pitchFamily="34" charset="0"/>
              </a:rPr>
              <a:t> and was probably built after </a:t>
            </a:r>
            <a:r>
              <a:rPr lang="en-US" sz="4000" kern="100" dirty="0" err="1">
                <a:effectLst/>
                <a:latin typeface="Calibri" panose="020F0502020204030204" pitchFamily="34" charset="0"/>
                <a:ea typeface="Aptos" panose="020B0004020202020204" pitchFamily="34" charset="0"/>
                <a:cs typeface="Calibri" panose="020F0502020204030204" pitchFamily="34" charset="0"/>
              </a:rPr>
              <a:t>Amathus</a:t>
            </a:r>
            <a:r>
              <a:rPr lang="en-US" sz="4000" kern="100" dirty="0">
                <a:effectLst/>
                <a:latin typeface="Calibri" panose="020F0502020204030204" pitchFamily="34" charset="0"/>
                <a:ea typeface="Aptos" panose="020B0004020202020204" pitchFamily="34" charset="0"/>
                <a:cs typeface="Calibri" panose="020F0502020204030204" pitchFamily="34" charset="0"/>
              </a:rPr>
              <a:t> had been ruined. However, the area of Limassol has been inhabited since very ancient times. Graves found there date back to 2000 BC. </a:t>
            </a:r>
          </a:p>
          <a:p>
            <a:endParaRPr lang="en-US" dirty="0"/>
          </a:p>
        </p:txBody>
      </p:sp>
      <p:pic>
        <p:nvPicPr>
          <p:cNvPr id="13" name="Picture 12">
            <a:extLst>
              <a:ext uri="{FF2B5EF4-FFF2-40B4-BE49-F238E27FC236}">
                <a16:creationId xmlns:a16="http://schemas.microsoft.com/office/drawing/2014/main" id="{E6509A34-9EC4-57F3-39CE-EDE14105CC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19281" y="119179"/>
            <a:ext cx="4341720" cy="3081221"/>
          </a:xfrm>
          <a:prstGeom prst="rect">
            <a:avLst/>
          </a:prstGeom>
        </p:spPr>
      </p:pic>
      <p:pic>
        <p:nvPicPr>
          <p:cNvPr id="15" name="Picture 14">
            <a:extLst>
              <a:ext uri="{FF2B5EF4-FFF2-40B4-BE49-F238E27FC236}">
                <a16:creationId xmlns:a16="http://schemas.microsoft.com/office/drawing/2014/main" id="{5F0749D0-10BD-E007-1BD7-9D0EF2F110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39702" y="3543300"/>
            <a:ext cx="4221299" cy="2891791"/>
          </a:xfrm>
          <a:prstGeom prst="rect">
            <a:avLst/>
          </a:prstGeom>
        </p:spPr>
      </p:pic>
    </p:spTree>
    <p:extLst>
      <p:ext uri="{BB962C8B-B14F-4D97-AF65-F5344CB8AC3E}">
        <p14:creationId xmlns:p14="http://schemas.microsoft.com/office/powerpoint/2010/main" val="455733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94F488-FEDF-4424-6579-75A630FD7A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69676" y="313660"/>
            <a:ext cx="4824887" cy="4111576"/>
          </a:xfrm>
          <a:prstGeom prst="rect">
            <a:avLst/>
          </a:prstGeom>
        </p:spPr>
      </p:pic>
      <p:pic>
        <p:nvPicPr>
          <p:cNvPr id="7" name="Picture 6">
            <a:extLst>
              <a:ext uri="{FF2B5EF4-FFF2-40B4-BE49-F238E27FC236}">
                <a16:creationId xmlns:a16="http://schemas.microsoft.com/office/drawing/2014/main" id="{526CC747-A58C-7283-210C-DB50FAE0A1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661" y="471443"/>
            <a:ext cx="5924964" cy="3556968"/>
          </a:xfrm>
          <a:prstGeom prst="rect">
            <a:avLst/>
          </a:prstGeom>
        </p:spPr>
      </p:pic>
      <p:pic>
        <p:nvPicPr>
          <p:cNvPr id="5" name="Picture 4">
            <a:extLst>
              <a:ext uri="{FF2B5EF4-FFF2-40B4-BE49-F238E27FC236}">
                <a16:creationId xmlns:a16="http://schemas.microsoft.com/office/drawing/2014/main" id="{A12A6DA4-F596-DE35-8D44-53B7FE8763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015124">
            <a:off x="1336146" y="3157326"/>
            <a:ext cx="3853956" cy="3147175"/>
          </a:xfrm>
          <a:prstGeom prst="rect">
            <a:avLst/>
          </a:prstGeom>
        </p:spPr>
      </p:pic>
      <p:pic>
        <p:nvPicPr>
          <p:cNvPr id="9" name="Picture 8">
            <a:extLst>
              <a:ext uri="{FF2B5EF4-FFF2-40B4-BE49-F238E27FC236}">
                <a16:creationId xmlns:a16="http://schemas.microsoft.com/office/drawing/2014/main" id="{576FC2E9-6C62-C370-AAFA-1B9C3618C6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837489">
            <a:off x="5568220" y="1688850"/>
            <a:ext cx="3661779" cy="4507927"/>
          </a:xfrm>
          <a:prstGeom prst="rect">
            <a:avLst/>
          </a:prstGeom>
        </p:spPr>
      </p:pic>
    </p:spTree>
    <p:extLst>
      <p:ext uri="{BB962C8B-B14F-4D97-AF65-F5344CB8AC3E}">
        <p14:creationId xmlns:p14="http://schemas.microsoft.com/office/powerpoint/2010/main" val="732212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47"/>
        <p:cNvGrpSpPr/>
        <p:nvPr/>
      </p:nvGrpSpPr>
      <p:grpSpPr>
        <a:xfrm>
          <a:off x="0" y="0"/>
          <a:ext cx="0" cy="0"/>
          <a:chOff x="0" y="0"/>
          <a:chExt cx="0" cy="0"/>
        </a:xfrm>
      </p:grpSpPr>
      <p:sp>
        <p:nvSpPr>
          <p:cNvPr id="148" name="Google Shape;148;p7"/>
          <p:cNvSpPr/>
          <p:nvPr/>
        </p:nvSpPr>
        <p:spPr>
          <a:xfrm>
            <a:off x="231140" y="243840"/>
            <a:ext cx="11724640" cy="63779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149" name="Google Shape;149;p7"/>
          <p:cNvSpPr/>
          <p:nvPr/>
        </p:nvSpPr>
        <p:spPr>
          <a:xfrm>
            <a:off x="231140" y="243840"/>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cxnSp>
        <p:nvCxnSpPr>
          <p:cNvPr id="150" name="Google Shape;150;p7"/>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sp>
        <p:nvSpPr>
          <p:cNvPr id="151" name="Google Shape;151;p7"/>
          <p:cNvSpPr/>
          <p:nvPr/>
        </p:nvSpPr>
        <p:spPr>
          <a:xfrm>
            <a:off x="231140" y="243840"/>
            <a:ext cx="11724640" cy="6377939"/>
          </a:xfrm>
          <a:prstGeom prst="rect">
            <a:avLst/>
          </a:prstGeom>
          <a:solidFill>
            <a:srgbClr val="7C891D"/>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pic>
        <p:nvPicPr>
          <p:cNvPr id="152" name="Google Shape;152;p7" descr="Figures of houses in different position and sizes"/>
          <p:cNvPicPr preferRelativeResize="0"/>
          <p:nvPr/>
        </p:nvPicPr>
        <p:blipFill rotWithShape="1">
          <a:blip r:embed="rId3" cstate="email">
            <a:alphaModFix amt="60000"/>
            <a:extLst>
              <a:ext uri="{28A0092B-C50C-407E-A947-70E740481C1C}">
                <a14:useLocalDpi xmlns:a14="http://schemas.microsoft.com/office/drawing/2010/main"/>
              </a:ext>
            </a:extLst>
          </a:blip>
          <a:srcRect/>
          <a:stretch/>
        </p:blipFill>
        <p:spPr>
          <a:xfrm>
            <a:off x="20" y="-1"/>
            <a:ext cx="12191980" cy="6858001"/>
          </a:xfrm>
          <a:prstGeom prst="rect">
            <a:avLst/>
          </a:prstGeom>
          <a:noFill/>
          <a:ln>
            <a:noFill/>
          </a:ln>
        </p:spPr>
      </p:pic>
      <p:cxnSp>
        <p:nvCxnSpPr>
          <p:cNvPr id="153" name="Google Shape;153;p7"/>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sp>
        <p:nvSpPr>
          <p:cNvPr id="154" name="Google Shape;154;p7"/>
          <p:cNvSpPr/>
          <p:nvPr/>
        </p:nvSpPr>
        <p:spPr>
          <a:xfrm>
            <a:off x="228600" y="246888"/>
            <a:ext cx="11724640" cy="6377939"/>
          </a:xfrm>
          <a:prstGeom prst="rect">
            <a:avLst/>
          </a:prstGeom>
          <a:no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155" name="Google Shape;155;p7"/>
          <p:cNvSpPr txBox="1">
            <a:spLocks noGrp="1"/>
          </p:cNvSpPr>
          <p:nvPr>
            <p:ph type="title"/>
          </p:nvPr>
        </p:nvSpPr>
        <p:spPr>
          <a:xfrm>
            <a:off x="1109980" y="882376"/>
            <a:ext cx="9966960" cy="292608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FFFFFF"/>
              </a:buClr>
              <a:buSzPts val="7200"/>
              <a:buFont typeface="Corbel"/>
              <a:buNone/>
            </a:pPr>
            <a:r>
              <a:rPr lang="en-US" sz="7200" b="1" cap="none" dirty="0">
                <a:solidFill>
                  <a:srgbClr val="FFFFFF"/>
                </a:solidFill>
                <a:latin typeface="Calibri" panose="020F0502020204030204" pitchFamily="34" charset="0"/>
                <a:cs typeface="Calibri" panose="020F0502020204030204" pitchFamily="34" charset="0"/>
              </a:rPr>
              <a:t>OUR VILLAGE</a:t>
            </a:r>
            <a:endParaRPr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4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59"/>
        <p:cNvGrpSpPr/>
        <p:nvPr/>
      </p:nvGrpSpPr>
      <p:grpSpPr>
        <a:xfrm>
          <a:off x="0" y="0"/>
          <a:ext cx="0" cy="0"/>
          <a:chOff x="0" y="0"/>
          <a:chExt cx="0" cy="0"/>
        </a:xfrm>
      </p:grpSpPr>
      <p:sp>
        <p:nvSpPr>
          <p:cNvPr id="160" name="Google Shape;160;p8"/>
          <p:cNvSpPr/>
          <p:nvPr/>
        </p:nvSpPr>
        <p:spPr>
          <a:xfrm>
            <a:off x="231140" y="243840"/>
            <a:ext cx="11724640" cy="637793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161" name="Google Shape;161;p8"/>
          <p:cNvSpPr/>
          <p:nvPr/>
        </p:nvSpPr>
        <p:spPr>
          <a:xfrm>
            <a:off x="223522" y="369570"/>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cxnSp>
        <p:nvCxnSpPr>
          <p:cNvPr id="162" name="Google Shape;162;p8"/>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cxnSp>
        <p:nvCxnSpPr>
          <p:cNvPr id="163" name="Google Shape;163;p8"/>
          <p:cNvCxnSpPr/>
          <p:nvPr/>
        </p:nvCxnSpPr>
        <p:spPr>
          <a:xfrm>
            <a:off x="1978660" y="5462458"/>
            <a:ext cx="8229601" cy="0"/>
          </a:xfrm>
          <a:prstGeom prst="straightConnector1">
            <a:avLst/>
          </a:prstGeom>
          <a:noFill/>
          <a:ln w="10000" cap="flat" cmpd="sng">
            <a:solidFill>
              <a:srgbClr val="FFFFFF"/>
            </a:solidFill>
            <a:prstDash val="solid"/>
            <a:round/>
            <a:headEnd type="none" w="sm" len="sm"/>
            <a:tailEnd type="none" w="sm" len="sm"/>
          </a:ln>
        </p:spPr>
      </p:cxnSp>
      <p:sp>
        <p:nvSpPr>
          <p:cNvPr id="164" name="Google Shape;164;p8"/>
          <p:cNvSpPr txBox="1">
            <a:spLocks noGrp="1"/>
          </p:cNvSpPr>
          <p:nvPr>
            <p:ph type="title"/>
          </p:nvPr>
        </p:nvSpPr>
        <p:spPr>
          <a:xfrm>
            <a:off x="1235710" y="4902197"/>
            <a:ext cx="9966960" cy="132588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rgbClr val="FFFFFF"/>
              </a:buClr>
              <a:buSzPct val="100000"/>
              <a:buFont typeface="Corbel"/>
              <a:buNone/>
            </a:pPr>
            <a:r>
              <a:rPr lang="en-US" sz="6600" b="1" cap="none" dirty="0">
                <a:solidFill>
                  <a:srgbClr val="FFFFFF"/>
                </a:solidFill>
                <a:latin typeface="Calibri" panose="020F0502020204030204" pitchFamily="34" charset="0"/>
                <a:cs typeface="Calibri" panose="020F0502020204030204" pitchFamily="34" charset="0"/>
              </a:rPr>
              <a:t>PYRGOS VILLAGE, </a:t>
            </a:r>
            <a:br>
              <a:rPr lang="en-US" sz="6600" b="1" cap="none" dirty="0">
                <a:solidFill>
                  <a:srgbClr val="FFFFFF"/>
                </a:solidFill>
                <a:latin typeface="Calibri" panose="020F0502020204030204" pitchFamily="34" charset="0"/>
                <a:cs typeface="Calibri" panose="020F0502020204030204" pitchFamily="34" charset="0"/>
              </a:rPr>
            </a:br>
            <a:r>
              <a:rPr lang="en-US" sz="6600" b="1" cap="none" dirty="0">
                <a:solidFill>
                  <a:srgbClr val="FFFFFF"/>
                </a:solidFill>
                <a:latin typeface="Calibri" panose="020F0502020204030204" pitchFamily="34" charset="0"/>
                <a:cs typeface="Calibri" panose="020F0502020204030204" pitchFamily="34" charset="0"/>
              </a:rPr>
              <a:t>LIMASSOL DISTRICT</a:t>
            </a:r>
            <a:endParaRPr dirty="0">
              <a:latin typeface="Calibri" panose="020F0502020204030204" pitchFamily="34" charset="0"/>
              <a:cs typeface="Calibri" panose="020F0502020204030204" pitchFamily="34" charset="0"/>
            </a:endParaRPr>
          </a:p>
        </p:txBody>
      </p:sp>
      <p:pic>
        <p:nvPicPr>
          <p:cNvPr id="165" name="Google Shape;165;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3838" y="256540"/>
            <a:ext cx="2926080" cy="3764276"/>
          </a:xfrm>
          <a:prstGeom prst="rect">
            <a:avLst/>
          </a:prstGeom>
          <a:noFill/>
          <a:ln>
            <a:noFill/>
          </a:ln>
        </p:spPr>
      </p:pic>
      <p:pic>
        <p:nvPicPr>
          <p:cNvPr id="166" name="Google Shape;166;p8" descr="Pyrgos Lemesou - Ιστορία"/>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69918" y="256540"/>
            <a:ext cx="2926080" cy="3764276"/>
          </a:xfrm>
          <a:prstGeom prst="rect">
            <a:avLst/>
          </a:prstGeom>
          <a:noFill/>
          <a:ln>
            <a:noFill/>
          </a:ln>
        </p:spPr>
      </p:pic>
      <p:pic>
        <p:nvPicPr>
          <p:cNvPr id="167" name="Google Shape;167;p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095998" y="256540"/>
            <a:ext cx="2926080" cy="3764276"/>
          </a:xfrm>
          <a:prstGeom prst="rect">
            <a:avLst/>
          </a:prstGeom>
          <a:noFill/>
          <a:ln>
            <a:noFill/>
          </a:ln>
        </p:spPr>
      </p:pic>
      <p:pic>
        <p:nvPicPr>
          <p:cNvPr id="168" name="Google Shape;168;p8" descr="Pyrgos Lemesou - Ιστορία"/>
          <p:cNvPicPr preferRelativeResize="0"/>
          <p:nvPr/>
        </p:nvPicPr>
        <p:blipFill rotWithShape="1">
          <a:blip r:embed="rId6" cstate="email">
            <a:alphaModFix/>
            <a:extLst>
              <a:ext uri="{28A0092B-C50C-407E-A947-70E740481C1C}">
                <a14:useLocalDpi xmlns:a14="http://schemas.microsoft.com/office/drawing/2010/main"/>
              </a:ext>
            </a:extLst>
          </a:blip>
          <a:srcRect b="-1"/>
          <a:stretch/>
        </p:blipFill>
        <p:spPr>
          <a:xfrm>
            <a:off x="9022078" y="256540"/>
            <a:ext cx="2931797" cy="3764276"/>
          </a:xfrm>
          <a:prstGeom prst="rect">
            <a:avLst/>
          </a:prstGeom>
          <a:noFill/>
          <a:ln>
            <a:noFill/>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306</TotalTime>
  <Words>882</Words>
  <Application>Microsoft Office PowerPoint</Application>
  <PresentationFormat>Widescreen</PresentationFormat>
  <Paragraphs>70</Paragraphs>
  <Slides>48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Corbel</vt:lpstr>
      <vt:lpstr>Segoe Script</vt:lpstr>
      <vt:lpstr>Arial</vt:lpstr>
      <vt:lpstr>Calibri</vt:lpstr>
      <vt:lpstr>Parallax</vt:lpstr>
      <vt:lpstr>OUR COUNTRY</vt:lpstr>
      <vt:lpstr>PowerPoint Presentation</vt:lpstr>
      <vt:lpstr>CYPRUS … A UNIQUE, BEAUTIFUL ISLAND FAMOUS FOR ITS SUNNY BEACHES…</vt:lpstr>
      <vt:lpstr>HISTORY AND CULTURE</vt:lpstr>
      <vt:lpstr>  Turkish invasion 1974…2024</vt:lpstr>
      <vt:lpstr>Limassol</vt:lpstr>
      <vt:lpstr>PowerPoint Presentation</vt:lpstr>
      <vt:lpstr>OUR VILLAGE</vt:lpstr>
      <vt:lpstr>PYRGOS VILLAGE,  LIMASSOL DISTRICT</vt:lpstr>
      <vt:lpstr>The village of Pyrgos</vt:lpstr>
      <vt:lpstr>Pyrgos, known as “Aroma village”</vt:lpstr>
      <vt:lpstr>ERASMUS KA122</vt:lpstr>
      <vt:lpstr>OUR SCHOOL</vt:lpstr>
      <vt:lpstr>Our school… The way we work… our vision</vt:lpstr>
      <vt:lpstr>Our activities…</vt:lpstr>
      <vt:lpstr>ENVIRONMENTAL EDUCATION</vt:lpstr>
      <vt:lpstr>Environmental education</vt:lpstr>
      <vt:lpstr>USING INFORMATION TECHNOLOGY</vt:lpstr>
      <vt:lpstr>We create teachers’ workshops, exchange ideas and implement lesson plans, with the help of our Pedagogical Institute. We reflect upon teaching, ameliorate lesson plans and implement again.</vt:lpstr>
      <vt:lpstr>Differentiated  instruction</vt:lpstr>
      <vt:lpstr>Our school is open to parents. We invite them  watch and participate in lessons.</vt:lpstr>
      <vt:lpstr>OUTDOOR ACTIVITIES…</vt:lpstr>
      <vt:lpstr>WE VISIT MUSEUMS AND CULTURAL HERITAGE MONUMENTS, PROTECTED BY UNESCO. PANAGIA AGGELOKTISTI, LARNACA DISTRICT…</vt:lpstr>
      <vt:lpstr>PowerPoint Presentation</vt:lpstr>
      <vt:lpstr>Archeological  site of Kalavasos-Tenta</vt:lpstr>
      <vt:lpstr>We love teaching outside the classroom…</vt:lpstr>
      <vt:lpstr>We also learn how to teach each other. </vt:lpstr>
      <vt:lpstr>History through art and drama</vt:lpstr>
      <vt:lpstr>We learn about our history and culture using drama techniques and art.</vt:lpstr>
      <vt:lpstr>PowerPoint Presentation</vt:lpstr>
      <vt:lpstr>We wear ancient Greek costumes and we play roles, so as to have a better understanding. We become archeologists to maintain clearer picture of our roots…</vt:lpstr>
      <vt:lpstr>We present Easter customs with a dramatization.</vt:lpstr>
      <vt:lpstr>Shadow theatre</vt:lpstr>
      <vt:lpstr>Everyone is unique! We are all special!</vt:lpstr>
      <vt:lpstr> Genes day Our rare Leon!</vt:lpstr>
      <vt:lpstr>COMMUNICATING OUR SUPPORT TO PATIENTS WHO SUFFER FROM CANCER, THROUGH ARTS…</vt:lpstr>
      <vt:lpstr>We cultivate the love in reading books, while promoting life skills of inclusion, cultivating diversity, respect. We use drama activities and art.  </vt:lpstr>
      <vt:lpstr>“Elmer”, David Mc Kee</vt:lpstr>
      <vt:lpstr>“Seven, the octapus”, Loukas Panayi </vt:lpstr>
      <vt:lpstr>Role play activities</vt:lpstr>
      <vt:lpstr>  A drama workshop created by primary school teachers, in cooperation with Pyrgos Kindergarden. </vt:lpstr>
      <vt:lpstr>PowerPoint Presentation</vt:lpstr>
      <vt:lpstr>Arts and crafts</vt:lpstr>
      <vt:lpstr>The same drama workshop was presented to “Iamatiki Primary school”, during summer school, July 2024, by teachers of our school. </vt:lpstr>
      <vt:lpstr>A multicultural school  CLIL in Year 1 Maths teaching</vt:lpstr>
      <vt:lpstr>Our Christmas play: “The story of the old shoemaker”</vt:lpstr>
      <vt:lpstr>PowerPoint Presentation</vt:lpstr>
      <vt:lpstr>         Project title: Teaching in a diverse school envirornment  Cultivating harmonious relationships among all students, through arts and drama, taking advantage of the opportunities of ICT and learning indoors and outdoors.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COUNTRY</dc:title>
  <dc:creator>ΝΕΚΤΑΡΙΟΣ ΙΑΣΟΝΟΣ</dc:creator>
  <cp:lastModifiedBy>Αδάμος Νικολάου</cp:lastModifiedBy>
  <cp:revision>18</cp:revision>
  <dcterms:created xsi:type="dcterms:W3CDTF">2024-02-03T15:51:52Z</dcterms:created>
  <dcterms:modified xsi:type="dcterms:W3CDTF">2024-10-19T12:53:29Z</dcterms:modified>
</cp:coreProperties>
</file>